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7" r:id="rId3"/>
    <p:sldMasterId id="2147483699" r:id="rId4"/>
    <p:sldMasterId id="2147483711" r:id="rId5"/>
    <p:sldMasterId id="2147483723" r:id="rId6"/>
    <p:sldMasterId id="2147483735" r:id="rId7"/>
    <p:sldMasterId id="2147483747" r:id="rId8"/>
    <p:sldMasterId id="2147483759" r:id="rId9"/>
    <p:sldMasterId id="2147483771" r:id="rId10"/>
  </p:sldMasterIdLst>
  <p:notesMasterIdLst>
    <p:notesMasterId r:id="rId29"/>
  </p:notesMasterIdLst>
  <p:handoutMasterIdLst>
    <p:handoutMasterId r:id="rId30"/>
  </p:handoutMasterIdLst>
  <p:sldIdLst>
    <p:sldId id="423" r:id="rId11"/>
    <p:sldId id="786" r:id="rId12"/>
    <p:sldId id="785" r:id="rId13"/>
    <p:sldId id="738" r:id="rId14"/>
    <p:sldId id="782" r:id="rId15"/>
    <p:sldId id="766" r:id="rId16"/>
    <p:sldId id="770" r:id="rId17"/>
    <p:sldId id="750" r:id="rId18"/>
    <p:sldId id="778" r:id="rId19"/>
    <p:sldId id="751" r:id="rId20"/>
    <p:sldId id="779" r:id="rId21"/>
    <p:sldId id="780" r:id="rId22"/>
    <p:sldId id="787" r:id="rId23"/>
    <p:sldId id="763" r:id="rId24"/>
    <p:sldId id="788" r:id="rId25"/>
    <p:sldId id="783" r:id="rId26"/>
    <p:sldId id="768" r:id="rId27"/>
    <p:sldId id="784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81"/>
    <a:srgbClr val="7AE6FC"/>
    <a:srgbClr val="CCFF99"/>
    <a:srgbClr val="00FFFF"/>
    <a:srgbClr val="FFCCCC"/>
    <a:srgbClr val="48AB05"/>
    <a:srgbClr val="66FFCC"/>
    <a:srgbClr val="FFFF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3829" autoAdjust="0"/>
  </p:normalViewPr>
  <p:slideViewPr>
    <p:cSldViewPr>
      <p:cViewPr varScale="1">
        <p:scale>
          <a:sx n="75" d="100"/>
          <a:sy n="75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6D85C-F134-4933-B62A-74EC89F27EB7}" type="datetimeFigureOut">
              <a:rPr lang="zh-CN" altLang="en-US" smtClean="0"/>
              <a:pPr/>
              <a:t>2014/11/16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99BD3-720C-400B-A31D-4EC296DE37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409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E428C05-1550-433A-AFFD-8D2AD7B922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1751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/>
              <a:t>很多物流问题是由于供应链运作中的不协调产生的，每个企业都需要能够从供应链上下游的协同思考。其中智慧的决策（计划）是所有物流优化的关键。而要做好智慧的决策，需要依托在采购、生产、交付、退货等业务过程产生的数据（如采购单、运单、销售订单等），也可能来自物联设备和其他公开的数据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28C05-1550-433A-AFFD-8D2AD7B922C6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79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/>
              <a:t>很多物流问题是由于供应链运作中的不协调产生的，每个企业都需要能够从供应链上下游的协同思考。其中智慧的决策（计划）是所有物流优化的关键。而要做好智慧的决策，需要依托在采购、生产、交付、退货等业务过程产生的数据（如采购单、运单、销售订单等），也可能来自物联设备和其他公开的数据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28C05-1550-433A-AFFD-8D2AD7B922C6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796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/>
              <a:t>很多物流问题是由于供应链运作中的不协调产生的，每个企业都需要能够从供应链上下游的协同思考。其中智慧的决策（计划）是所有物流优化的关键。而要做好智慧的决策，需要依托在采购、生产、交付、退货等业务过程产生的数据（如采购单、运单、销售订单等），也可能来自物联设备和其他公开的数据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28C05-1550-433A-AFFD-8D2AD7B922C6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79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pic>
        <p:nvPicPr>
          <p:cNvPr id="4" name="Picture 6" descr="5300_IBMpos_black_PPT_bkg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80" y="260648"/>
            <a:ext cx="1008112" cy="40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2679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34236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2573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141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7782772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35438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8838" y="838200"/>
            <a:ext cx="4137025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150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702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664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420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8927659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0840587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6412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44450"/>
            <a:ext cx="2119313" cy="5894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210300" cy="5894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47379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44450"/>
            <a:ext cx="2119313" cy="5894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210300" cy="5894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396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3485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0394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21918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38538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7181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13888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5300_IBMpos_black_PPT_bkg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10454"/>
            <a:ext cx="1296145" cy="51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62395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580256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158204"/>
            <a:ext cx="5297092" cy="72937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4" name="Picture 6" descr="5300_IBMpos_black_PPT_bkg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8323"/>
            <a:ext cx="1008112" cy="40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610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597660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8786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87398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28320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008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98686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35438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8838" y="838200"/>
            <a:ext cx="4137025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07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94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69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95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0235501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16956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59266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43040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44450"/>
            <a:ext cx="2119313" cy="5894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210300" cy="5894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83581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90001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479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4558999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35438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8838" y="838200"/>
            <a:ext cx="4137025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791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68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582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35438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8838" y="838200"/>
            <a:ext cx="4137025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5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979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60943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30256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15897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44450"/>
            <a:ext cx="2119313" cy="5894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210300" cy="5894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39089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91208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310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5228496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35438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8838" y="838200"/>
            <a:ext cx="4137025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932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17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28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148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58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115293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584924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20147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44450"/>
            <a:ext cx="2119313" cy="5894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210300" cy="5894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03978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78685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852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2210945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35438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8838" y="838200"/>
            <a:ext cx="4137025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912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53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227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530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181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8510458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2973868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10732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44450"/>
            <a:ext cx="2119313" cy="5894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210300" cy="5894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37288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36207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645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4132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98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35438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8838" y="838200"/>
            <a:ext cx="4137025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66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375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8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561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9581330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2761439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2416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44450"/>
            <a:ext cx="2119313" cy="5894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210300" cy="5894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25262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05581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94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9575737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9752251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35438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8838" y="838200"/>
            <a:ext cx="4137025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999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665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647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814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3216913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0868381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57459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44450"/>
            <a:ext cx="2119313" cy="5894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210300" cy="5894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01928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0102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6016399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79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05470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35438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8838" y="838200"/>
            <a:ext cx="4137025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66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055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280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683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5792677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4810212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82904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44450"/>
            <a:ext cx="2119313" cy="5894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210300" cy="5894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2637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248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214002" y="6453188"/>
            <a:ext cx="577850" cy="277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fld id="{3639D7F6-1D7D-4ACA-B921-95246F6CE6B4}" type="slidenum">
              <a:rPr lang="en-US" altLang="zh-CN" sz="1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pPr algn="ctr">
                <a:defRPr/>
              </a:pPr>
              <a:t>‹#›</a:t>
            </a:fld>
            <a:endParaRPr lang="en-US" altLang="zh-CN" sz="1400" b="1" dirty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58204"/>
            <a:ext cx="6234112" cy="7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842" y="152400"/>
            <a:ext cx="1798171" cy="7351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248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214002" y="6453188"/>
            <a:ext cx="577850" cy="277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fld id="{3639D7F6-1D7D-4ACA-B921-95246F6CE6B4}" type="slidenum">
              <a:rPr lang="en-US" altLang="zh-CN" sz="14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pPr algn="ctr">
                <a:defRPr/>
              </a:pPr>
              <a:t>‹#›</a:t>
            </a:fld>
            <a:endParaRPr lang="en-US" altLang="zh-CN" sz="1400" b="1" dirty="0">
              <a:solidFill>
                <a:srgbClr val="8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58204"/>
            <a:ext cx="5167312" cy="7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-24"/>
            <a:ext cx="1798171" cy="735179"/>
          </a:xfrm>
          <a:prstGeom prst="rect">
            <a:avLst/>
          </a:prstGeom>
        </p:spPr>
      </p:pic>
      <p:pic>
        <p:nvPicPr>
          <p:cNvPr id="6" name="Picture 40" descr="5300_IBMpos_black_PPT_bkg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571480"/>
            <a:ext cx="534393" cy="21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62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A9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4" name="Picture 19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994150"/>
            <a:ext cx="86868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457200"/>
            <a:ext cx="2050150" cy="83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248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214002" y="6453188"/>
            <a:ext cx="577850" cy="277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fld id="{3639D7F6-1D7D-4ACA-B921-95246F6CE6B4}" type="slidenum">
              <a:rPr lang="en-US" altLang="zh-CN" sz="14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pPr algn="ctr">
                <a:defRPr/>
              </a:pPr>
              <a:t>‹#›</a:t>
            </a:fld>
            <a:endParaRPr lang="en-US" altLang="zh-CN" sz="1400" b="1" dirty="0">
              <a:solidFill>
                <a:srgbClr val="8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58204"/>
            <a:ext cx="6234112" cy="7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42" y="152400"/>
            <a:ext cx="1798171" cy="735179"/>
          </a:xfrm>
          <a:prstGeom prst="rect">
            <a:avLst/>
          </a:prstGeom>
        </p:spPr>
      </p:pic>
      <p:pic>
        <p:nvPicPr>
          <p:cNvPr id="6" name="Picture 40" descr="5300_IBMpos_black_PPT_bkg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2" y="6281125"/>
            <a:ext cx="858078" cy="34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14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248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214002" y="6453188"/>
            <a:ext cx="577850" cy="277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fld id="{3639D7F6-1D7D-4ACA-B921-95246F6CE6B4}" type="slidenum">
              <a:rPr lang="en-US" altLang="zh-CN" sz="14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pPr algn="ctr">
                <a:defRPr/>
              </a:pPr>
              <a:t>‹#›</a:t>
            </a:fld>
            <a:endParaRPr lang="en-US" altLang="zh-CN" sz="1400" b="1" dirty="0">
              <a:solidFill>
                <a:srgbClr val="8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58204"/>
            <a:ext cx="6234112" cy="7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42" y="152400"/>
            <a:ext cx="1798171" cy="735179"/>
          </a:xfrm>
          <a:prstGeom prst="rect">
            <a:avLst/>
          </a:prstGeom>
        </p:spPr>
      </p:pic>
      <p:pic>
        <p:nvPicPr>
          <p:cNvPr id="6" name="Picture 40" descr="5300_IBMpos_black_PPT_bkg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2" y="6281125"/>
            <a:ext cx="858078" cy="34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64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248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214002" y="6453188"/>
            <a:ext cx="577850" cy="277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fld id="{3639D7F6-1D7D-4ACA-B921-95246F6CE6B4}" type="slidenum">
              <a:rPr lang="en-US" altLang="zh-CN" sz="14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pPr algn="ctr">
                <a:defRPr/>
              </a:pPr>
              <a:t>‹#›</a:t>
            </a:fld>
            <a:endParaRPr lang="en-US" altLang="zh-CN" sz="1400" b="1" dirty="0">
              <a:solidFill>
                <a:srgbClr val="8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58204"/>
            <a:ext cx="5167312" cy="7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-24"/>
            <a:ext cx="1798171" cy="735179"/>
          </a:xfrm>
          <a:prstGeom prst="rect">
            <a:avLst/>
          </a:prstGeom>
        </p:spPr>
      </p:pic>
      <p:pic>
        <p:nvPicPr>
          <p:cNvPr id="6" name="Picture 40" descr="5300_IBMpos_black_PPT_bkg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571480"/>
            <a:ext cx="534393" cy="21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82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A9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248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214002" y="6453188"/>
            <a:ext cx="577850" cy="277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fld id="{3639D7F6-1D7D-4ACA-B921-95246F6CE6B4}" type="slidenum">
              <a:rPr lang="en-US" altLang="zh-CN" sz="14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pPr algn="ctr">
                <a:defRPr/>
              </a:pPr>
              <a:t>‹#›</a:t>
            </a:fld>
            <a:endParaRPr lang="en-US" altLang="zh-CN" sz="1400" b="1" dirty="0">
              <a:solidFill>
                <a:srgbClr val="8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58204"/>
            <a:ext cx="5167312" cy="7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-24"/>
            <a:ext cx="1798171" cy="735179"/>
          </a:xfrm>
          <a:prstGeom prst="rect">
            <a:avLst/>
          </a:prstGeom>
        </p:spPr>
      </p:pic>
      <p:pic>
        <p:nvPicPr>
          <p:cNvPr id="6" name="Picture 40" descr="5300_IBMpos_black_PPT_bkg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571480"/>
            <a:ext cx="534393" cy="21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92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A9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248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214002" y="6453188"/>
            <a:ext cx="577850" cy="277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fld id="{3639D7F6-1D7D-4ACA-B921-95246F6CE6B4}" type="slidenum">
              <a:rPr lang="en-US" altLang="zh-CN" sz="14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pPr algn="ctr">
                <a:defRPr/>
              </a:pPr>
              <a:t>‹#›</a:t>
            </a:fld>
            <a:endParaRPr lang="en-US" altLang="zh-CN" sz="1400" b="1" dirty="0">
              <a:solidFill>
                <a:srgbClr val="8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58204"/>
            <a:ext cx="5167312" cy="7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173541"/>
            <a:ext cx="1798171" cy="7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5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A9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248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214002" y="6453188"/>
            <a:ext cx="577850" cy="277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fld id="{3639D7F6-1D7D-4ACA-B921-95246F6CE6B4}" type="slidenum">
              <a:rPr lang="en-US" altLang="zh-CN" sz="14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pPr algn="ctr">
                <a:defRPr/>
              </a:pPr>
              <a:t>‹#›</a:t>
            </a:fld>
            <a:endParaRPr lang="en-US" altLang="zh-CN" sz="1400" b="1" dirty="0">
              <a:solidFill>
                <a:srgbClr val="8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58204"/>
            <a:ext cx="5167312" cy="7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-24"/>
            <a:ext cx="1798171" cy="735179"/>
          </a:xfrm>
          <a:prstGeom prst="rect">
            <a:avLst/>
          </a:prstGeom>
        </p:spPr>
      </p:pic>
      <p:pic>
        <p:nvPicPr>
          <p:cNvPr id="6" name="Picture 40" descr="5300_IBMpos_black_PPT_bkg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571480"/>
            <a:ext cx="534393" cy="21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34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A9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248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214002" y="6453188"/>
            <a:ext cx="577850" cy="277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fld id="{3639D7F6-1D7D-4ACA-B921-95246F6CE6B4}" type="slidenum">
              <a:rPr lang="en-US" altLang="zh-CN" sz="14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pPr algn="ctr">
                <a:defRPr/>
              </a:pPr>
              <a:t>‹#›</a:t>
            </a:fld>
            <a:endParaRPr lang="en-US" altLang="zh-CN" sz="1400" b="1" dirty="0">
              <a:solidFill>
                <a:srgbClr val="8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58204"/>
            <a:ext cx="6234112" cy="7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842" y="152400"/>
            <a:ext cx="1798171" cy="7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0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549A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552" y="1218580"/>
            <a:ext cx="8201494" cy="2354436"/>
          </a:xfrm>
          <a:prstGeom prst="rect">
            <a:avLst/>
          </a:prstGeom>
          <a:noFill/>
          <a:ln>
            <a:noFill/>
          </a:ln>
          <a:extLst/>
        </p:spPr>
        <p:txBody>
          <a:bodyPr lIns="91387" tIns="45694" rIns="91387" bIns="45694" anchor="ctr"/>
          <a:lstStyle/>
          <a:p>
            <a:pPr algn="ctr">
              <a:lnSpc>
                <a:spcPct val="200000"/>
              </a:lnSpc>
            </a:pP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智慧物流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促进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供应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链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协同</a:t>
            </a:r>
            <a:endParaRPr lang="en-US" altLang="zh-CN" sz="3600" b="1" dirty="0" smtClean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华文楷体" pitchFamily="2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原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IBM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中国开发中心大中华区云计算实验室</a:t>
            </a:r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总经理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兼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5000"/>
              </a:lnSpc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IBM</a:t>
            </a:r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大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中华区智慧商务软件服务总经理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宁波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智慧</a:t>
            </a:r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物流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科技有限</a:t>
            </a:r>
            <a:r>
              <a:rPr lang="zh-CN" altLang="zh-CN" sz="2000" b="1" dirty="0" smtClean="0">
                <a:latin typeface="微软雅黑" pitchFamily="34" charset="-122"/>
                <a:ea typeface="微软雅黑" pitchFamily="34" charset="-122"/>
              </a:rPr>
              <a:t>公司总经理</a:t>
            </a:r>
            <a:endParaRPr lang="en-US" altLang="zh-CN" sz="2000" b="1" dirty="0">
              <a:latin typeface="微软雅黑" pitchFamily="34" charset="-122"/>
              <a:ea typeface="微软雅黑" pitchFamily="34" charset="-122"/>
              <a:sym typeface="华文楷体" pitchFamily="2" charset="-122"/>
            </a:endParaRPr>
          </a:p>
          <a:p>
            <a:pPr algn="ctr">
              <a:lnSpc>
                <a:spcPct val="125000"/>
              </a:lnSpc>
              <a:spcBef>
                <a:spcPts val="600"/>
              </a:spcBef>
            </a:pP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秦 磊  </a:t>
            </a:r>
            <a:r>
              <a:rPr lang="en-US" altLang="zh-CN" sz="2200" b="1" dirty="0" smtClean="0"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Larry Qin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支持供应链变革的技术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81845" y="5660995"/>
            <a:ext cx="1224384" cy="5760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zh-CN" altLang="en-US" sz="2800" dirty="0"/>
              <a:t>感知</a:t>
            </a:r>
            <a:endParaRPr lang="zh-CN" altLang="en-US" sz="2800" dirty="0" smtClean="0"/>
          </a:p>
        </p:txBody>
      </p:sp>
      <p:sp>
        <p:nvSpPr>
          <p:cNvPr id="11" name="文本框 10"/>
          <p:cNvSpPr txBox="1"/>
          <p:nvPr/>
        </p:nvSpPr>
        <p:spPr>
          <a:xfrm>
            <a:off x="251272" y="2079261"/>
            <a:ext cx="1224384" cy="5760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zh-CN" altLang="en-US" sz="2800" dirty="0" smtClean="0"/>
              <a:t>智慧</a:t>
            </a:r>
          </a:p>
        </p:txBody>
      </p:sp>
      <p:sp>
        <p:nvSpPr>
          <p:cNvPr id="12" name="正五边形 11"/>
          <p:cNvSpPr/>
          <p:nvPr/>
        </p:nvSpPr>
        <p:spPr>
          <a:xfrm>
            <a:off x="1763688" y="1556792"/>
            <a:ext cx="1800200" cy="1512168"/>
          </a:xfrm>
          <a:prstGeom prst="pentagon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+mn-ea"/>
              </a:rPr>
              <a:t>可视</a:t>
            </a:r>
          </a:p>
        </p:txBody>
      </p:sp>
      <p:sp>
        <p:nvSpPr>
          <p:cNvPr id="14" name="正五边形 13"/>
          <p:cNvSpPr/>
          <p:nvPr/>
        </p:nvSpPr>
        <p:spPr>
          <a:xfrm>
            <a:off x="4076142" y="1548521"/>
            <a:ext cx="1800200" cy="1512168"/>
          </a:xfrm>
          <a:prstGeom prst="pentagon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+mn-ea"/>
              </a:rPr>
              <a:t>协同</a:t>
            </a:r>
          </a:p>
        </p:txBody>
      </p:sp>
      <p:sp>
        <p:nvSpPr>
          <p:cNvPr id="15" name="正五边形 14"/>
          <p:cNvSpPr/>
          <p:nvPr/>
        </p:nvSpPr>
        <p:spPr>
          <a:xfrm>
            <a:off x="6606912" y="1517370"/>
            <a:ext cx="1800200" cy="1512168"/>
          </a:xfrm>
          <a:prstGeom prst="pentagon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+mn-ea"/>
              </a:rPr>
              <a:t>优化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991109" y="1196752"/>
            <a:ext cx="1012939" cy="857129"/>
          </a:xfrm>
          <a:prstGeom prst="ellipse">
            <a:avLst/>
          </a:prstGeom>
          <a:solidFill>
            <a:schemeClr val="accent1">
              <a:lumMod val="9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采供</a:t>
            </a:r>
          </a:p>
        </p:txBody>
      </p:sp>
      <p:sp>
        <p:nvSpPr>
          <p:cNvPr id="29" name="椭圆 28"/>
          <p:cNvSpPr/>
          <p:nvPr/>
        </p:nvSpPr>
        <p:spPr>
          <a:xfrm>
            <a:off x="5076056" y="1196752"/>
            <a:ext cx="1012939" cy="857129"/>
          </a:xfrm>
          <a:prstGeom prst="ellipse">
            <a:avLst/>
          </a:prstGeom>
          <a:solidFill>
            <a:schemeClr val="accent1">
              <a:lumMod val="9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供销</a:t>
            </a:r>
          </a:p>
        </p:txBody>
      </p:sp>
      <p:sp>
        <p:nvSpPr>
          <p:cNvPr id="30" name="椭圆 29"/>
          <p:cNvSpPr/>
          <p:nvPr/>
        </p:nvSpPr>
        <p:spPr>
          <a:xfrm>
            <a:off x="4506454" y="766510"/>
            <a:ext cx="1012939" cy="857129"/>
          </a:xfrm>
          <a:prstGeom prst="ellipse">
            <a:avLst/>
          </a:prstGeom>
          <a:solidFill>
            <a:schemeClr val="accent1">
              <a:lumMod val="9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配运</a:t>
            </a:r>
          </a:p>
        </p:txBody>
      </p:sp>
      <p:sp>
        <p:nvSpPr>
          <p:cNvPr id="31" name="椭圆 30"/>
          <p:cNvSpPr/>
          <p:nvPr/>
        </p:nvSpPr>
        <p:spPr>
          <a:xfrm>
            <a:off x="1475656" y="1268760"/>
            <a:ext cx="1012939" cy="857129"/>
          </a:xfrm>
          <a:prstGeom prst="ellipse">
            <a:avLst/>
          </a:prstGeom>
          <a:solidFill>
            <a:schemeClr val="accent1">
              <a:lumMod val="9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solidFill>
                  <a:schemeClr val="tx1"/>
                </a:solidFill>
                <a:latin typeface="+mn-ea"/>
              </a:rPr>
              <a:t>控制</a:t>
            </a:r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190909" y="908720"/>
            <a:ext cx="1012939" cy="857129"/>
          </a:xfrm>
          <a:prstGeom prst="ellipse">
            <a:avLst/>
          </a:prstGeom>
          <a:solidFill>
            <a:schemeClr val="accent1">
              <a:lumMod val="9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报告</a:t>
            </a:r>
          </a:p>
        </p:txBody>
      </p:sp>
      <p:sp>
        <p:nvSpPr>
          <p:cNvPr id="33" name="椭圆 32"/>
          <p:cNvSpPr/>
          <p:nvPr/>
        </p:nvSpPr>
        <p:spPr>
          <a:xfrm>
            <a:off x="2915816" y="1268760"/>
            <a:ext cx="1012939" cy="857129"/>
          </a:xfrm>
          <a:prstGeom prst="ellipse">
            <a:avLst/>
          </a:prstGeom>
          <a:solidFill>
            <a:schemeClr val="accent1">
              <a:lumMod val="9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预警</a:t>
            </a:r>
          </a:p>
        </p:txBody>
      </p:sp>
      <p:sp>
        <p:nvSpPr>
          <p:cNvPr id="34" name="椭圆 33"/>
          <p:cNvSpPr/>
          <p:nvPr/>
        </p:nvSpPr>
        <p:spPr>
          <a:xfrm>
            <a:off x="6413496" y="1153145"/>
            <a:ext cx="1012939" cy="857129"/>
          </a:xfrm>
          <a:prstGeom prst="ellipse">
            <a:avLst/>
          </a:prstGeom>
          <a:solidFill>
            <a:schemeClr val="accent1">
              <a:lumMod val="9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+mn-ea"/>
              </a:rPr>
              <a:t>分析</a:t>
            </a:r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026982" y="842781"/>
            <a:ext cx="1012939" cy="857129"/>
          </a:xfrm>
          <a:prstGeom prst="ellipse">
            <a:avLst/>
          </a:prstGeom>
          <a:solidFill>
            <a:schemeClr val="accent1">
              <a:lumMod val="9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决策</a:t>
            </a:r>
          </a:p>
        </p:txBody>
      </p:sp>
      <p:sp>
        <p:nvSpPr>
          <p:cNvPr id="36" name="椭圆 35"/>
          <p:cNvSpPr/>
          <p:nvPr/>
        </p:nvSpPr>
        <p:spPr>
          <a:xfrm>
            <a:off x="7717047" y="1195074"/>
            <a:ext cx="1012939" cy="857129"/>
          </a:xfrm>
          <a:prstGeom prst="ellipse">
            <a:avLst/>
          </a:prstGeom>
          <a:solidFill>
            <a:schemeClr val="accent1">
              <a:lumMod val="9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+mn-ea"/>
              </a:rPr>
              <a:t>规划</a:t>
            </a:r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81845" y="4782182"/>
            <a:ext cx="1224384" cy="5760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zh-CN" altLang="en-US" sz="2800" dirty="0"/>
              <a:t>集成</a:t>
            </a:r>
            <a:endParaRPr lang="zh-CN" altLang="en-US" sz="2800" dirty="0" smtClean="0"/>
          </a:p>
        </p:txBody>
      </p:sp>
      <p:sp>
        <p:nvSpPr>
          <p:cNvPr id="38" name="文本框 37"/>
          <p:cNvSpPr txBox="1"/>
          <p:nvPr/>
        </p:nvSpPr>
        <p:spPr>
          <a:xfrm>
            <a:off x="251272" y="4036358"/>
            <a:ext cx="1224384" cy="5760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zh-CN" altLang="en-US" sz="2800" dirty="0"/>
              <a:t>智能</a:t>
            </a:r>
            <a:endParaRPr lang="zh-CN" altLang="en-US" sz="2800" dirty="0" smtClean="0"/>
          </a:p>
        </p:txBody>
      </p:sp>
      <p:grpSp>
        <p:nvGrpSpPr>
          <p:cNvPr id="50" name="组合 49"/>
          <p:cNvGrpSpPr/>
          <p:nvPr/>
        </p:nvGrpSpPr>
        <p:grpSpPr>
          <a:xfrm>
            <a:off x="1866899" y="3314154"/>
            <a:ext cx="2756707" cy="3182733"/>
            <a:chOff x="1866899" y="3314154"/>
            <a:chExt cx="2756707" cy="3182733"/>
          </a:xfrm>
        </p:grpSpPr>
        <p:sp>
          <p:nvSpPr>
            <p:cNvPr id="4" name="椭圆 3"/>
            <p:cNvSpPr/>
            <p:nvPr/>
          </p:nvSpPr>
          <p:spPr>
            <a:xfrm>
              <a:off x="1866899" y="5582487"/>
              <a:ext cx="1584176" cy="914400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+mn-ea"/>
                </a:rPr>
                <a:t>物联</a:t>
              </a:r>
              <a:endParaRPr lang="en-US" altLang="zh-CN" sz="200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+mn-ea"/>
                </a:rPr>
                <a:t>技术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3039430" y="5203795"/>
              <a:ext cx="1584176" cy="914400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+mn-ea"/>
                </a:rPr>
                <a:t>移动</a:t>
              </a:r>
              <a:endParaRPr lang="en-US" altLang="zh-CN" sz="200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+mn-ea"/>
                </a:rPr>
                <a:t>技术</a:t>
              </a:r>
            </a:p>
          </p:txBody>
        </p:sp>
        <p:cxnSp>
          <p:nvCxnSpPr>
            <p:cNvPr id="16" name="直接箭头连接符 15"/>
            <p:cNvCxnSpPr/>
            <p:nvPr/>
          </p:nvCxnSpPr>
          <p:spPr>
            <a:xfrm flipH="1" flipV="1">
              <a:off x="2473540" y="3314154"/>
              <a:ext cx="15055" cy="2268333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 flipH="1" flipV="1">
              <a:off x="2741872" y="3356992"/>
              <a:ext cx="719585" cy="1846803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6376667" y="3211301"/>
            <a:ext cx="2021360" cy="1597705"/>
            <a:chOff x="6376667" y="3211301"/>
            <a:chExt cx="2021360" cy="1597705"/>
          </a:xfrm>
        </p:grpSpPr>
        <p:sp>
          <p:nvSpPr>
            <p:cNvPr id="8" name="椭圆 7"/>
            <p:cNvSpPr/>
            <p:nvPr/>
          </p:nvSpPr>
          <p:spPr>
            <a:xfrm>
              <a:off x="6813851" y="3894606"/>
              <a:ext cx="1584176" cy="914400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+mn-ea"/>
                </a:rPr>
                <a:t>优化</a:t>
              </a:r>
              <a:endParaRPr lang="en-US" altLang="zh-CN" sz="200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+mn-ea"/>
                </a:rPr>
                <a:t>技术</a:t>
              </a:r>
            </a:p>
          </p:txBody>
        </p:sp>
        <p:cxnSp>
          <p:nvCxnSpPr>
            <p:cNvPr id="43" name="直接箭头连接符 42"/>
            <p:cNvCxnSpPr/>
            <p:nvPr/>
          </p:nvCxnSpPr>
          <p:spPr>
            <a:xfrm flipV="1">
              <a:off x="6376667" y="3212976"/>
              <a:ext cx="717058" cy="1215552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 flipH="1" flipV="1">
              <a:off x="7595603" y="3211301"/>
              <a:ext cx="10336" cy="683305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3844569" y="3314154"/>
            <a:ext cx="3336075" cy="2346841"/>
            <a:chOff x="3844569" y="3314154"/>
            <a:chExt cx="3336075" cy="2346841"/>
          </a:xfrm>
        </p:grpSpPr>
        <p:sp>
          <p:nvSpPr>
            <p:cNvPr id="7" name="椭圆 6"/>
            <p:cNvSpPr/>
            <p:nvPr/>
          </p:nvSpPr>
          <p:spPr>
            <a:xfrm>
              <a:off x="5596468" y="4401008"/>
              <a:ext cx="1584176" cy="914400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+mn-ea"/>
                </a:rPr>
                <a:t>大数据</a:t>
              </a:r>
              <a:endParaRPr lang="en-US" altLang="zh-CN" sz="200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+mn-ea"/>
                </a:rPr>
                <a:t>技术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4256813" y="4746595"/>
              <a:ext cx="1584176" cy="914400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+mn-ea"/>
                </a:rPr>
                <a:t>云平台</a:t>
              </a:r>
              <a:endParaRPr lang="en-US" altLang="zh-CN" sz="200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+mn-ea"/>
                </a:rPr>
                <a:t>技术</a:t>
              </a:r>
            </a:p>
          </p:txBody>
        </p:sp>
        <p:cxnSp>
          <p:nvCxnSpPr>
            <p:cNvPr id="41" name="直接箭头连接符 40"/>
            <p:cNvCxnSpPr/>
            <p:nvPr/>
          </p:nvCxnSpPr>
          <p:spPr>
            <a:xfrm flipH="1" flipV="1">
              <a:off x="4976242" y="3314154"/>
              <a:ext cx="44451" cy="1398990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>
            <a:xfrm flipH="1" flipV="1">
              <a:off x="5231109" y="3356992"/>
              <a:ext cx="890690" cy="1091328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3844569" y="3314154"/>
              <a:ext cx="738860" cy="1889641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5934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0920" cy="5040560"/>
          </a:xfrm>
          <a:prstGeom prst="rect">
            <a:avLst/>
          </a:prstGeom>
          <a:noFill/>
        </p:spPr>
      </p:pic>
      <p:sp>
        <p:nvSpPr>
          <p:cNvPr id="48" name="标题 1"/>
          <p:cNvSpPr>
            <a:spLocks noGrp="1"/>
          </p:cNvSpPr>
          <p:nvPr>
            <p:ph type="title"/>
          </p:nvPr>
        </p:nvSpPr>
        <p:spPr>
          <a:xfrm>
            <a:off x="395288" y="158204"/>
            <a:ext cx="5112816" cy="729376"/>
          </a:xfrm>
        </p:spPr>
        <p:txBody>
          <a:bodyPr/>
          <a:lstStyle/>
          <a:p>
            <a:pPr algn="just"/>
            <a:r>
              <a:rPr lang="zh-CN" altLang="en-US" sz="2200" dirty="0" smtClean="0"/>
              <a:t>技术平台的理念：软件</a:t>
            </a:r>
            <a:r>
              <a:rPr lang="zh-CN" altLang="en-US" sz="2200" dirty="0"/>
              <a:t>即</a:t>
            </a:r>
            <a:r>
              <a:rPr lang="zh-CN" altLang="en-US" sz="2200" dirty="0" smtClean="0"/>
              <a:t>服务，智慧即服务，一切皆服务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133375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/>
        </p:nvCxnSpPr>
        <p:spPr>
          <a:xfrm>
            <a:off x="1922585" y="3642408"/>
            <a:ext cx="6611815" cy="20977"/>
          </a:xfrm>
          <a:prstGeom prst="line">
            <a:avLst/>
          </a:prstGeom>
          <a:ln w="571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304800" y="3117066"/>
            <a:ext cx="1770185" cy="10926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25400" dist="12700" dir="54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6350"/>
            <a:bevelB w="38100" h="6350"/>
          </a:sp3d>
        </p:spPr>
        <p:txBody>
          <a:bodyPr lIns="18288" tIns="18288" rIns="18288" bIns="18288" anchor="ctr" anchorCtr="1"/>
          <a:lstStyle/>
          <a:p>
            <a:pPr algn="ctr" eaLnBrk="1" fontAlgn="auto" hangingPunct="1">
              <a:lnSpc>
                <a:spcPts val="250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kumimoji="0" lang="zh-CN" altLang="en-US" sz="2000" b="1" dirty="0" smtClean="0">
                <a:latin typeface="+mj-ea"/>
                <a:ea typeface="+mj-ea"/>
              </a:rPr>
              <a:t>面临的挑战</a:t>
            </a:r>
            <a:endParaRPr kumimoji="0" lang="en-US" sz="2000" b="1" dirty="0">
              <a:latin typeface="+mj-ea"/>
              <a:ea typeface="+mj-ea"/>
            </a:endParaRPr>
          </a:p>
        </p:txBody>
      </p:sp>
      <p:cxnSp>
        <p:nvCxnSpPr>
          <p:cNvPr id="4" name="Straight Connector 48"/>
          <p:cNvCxnSpPr/>
          <p:nvPr/>
        </p:nvCxnSpPr>
        <p:spPr>
          <a:xfrm flipV="1">
            <a:off x="2760785" y="2728008"/>
            <a:ext cx="744415" cy="914401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2362200" y="1828800"/>
            <a:ext cx="1753707" cy="93340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25400" dist="12700" dir="54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6350"/>
            <a:bevelB w="38100" h="6350"/>
          </a:sp3d>
        </p:spPr>
        <p:txBody>
          <a:bodyPr lIns="18288" tIns="18288" rIns="18288" bIns="18288" anchor="ctr" anchorCtr="1"/>
          <a:lstStyle/>
          <a:p>
            <a:pPr algn="ctr" eaLnBrk="1" fontAlgn="auto" hangingPunct="1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</a:rPr>
              <a:t>缺乏严密的安全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监管</a:t>
            </a:r>
            <a:endParaRPr kumimoji="0" 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6" name="Straight Connector 48"/>
          <p:cNvCxnSpPr/>
          <p:nvPr/>
        </p:nvCxnSpPr>
        <p:spPr>
          <a:xfrm flipH="1" flipV="1">
            <a:off x="3371492" y="3638482"/>
            <a:ext cx="744415" cy="914401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3132992" y="4552883"/>
            <a:ext cx="2055512" cy="980354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  <a:effectLst>
            <a:outerShdw blurRad="25400" dist="12700" dir="54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6350"/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 eaLnBrk="1" fontAlgn="auto" hangingPunct="1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危</a:t>
            </a:r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</a:rPr>
              <a:t>化物流水平低于整体第三方物流发展水平</a:t>
            </a:r>
            <a:endParaRPr kumimoji="0" 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8" name="Straight Connector 48"/>
          <p:cNvCxnSpPr/>
          <p:nvPr/>
        </p:nvCxnSpPr>
        <p:spPr>
          <a:xfrm flipV="1">
            <a:off x="4456527" y="1987446"/>
            <a:ext cx="1142285" cy="1659134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4788811" y="1267446"/>
            <a:ext cx="2015003" cy="720000"/>
          </a:xfrm>
          <a:prstGeom prst="rect">
            <a:avLst/>
          </a:prstGeom>
          <a:solidFill>
            <a:srgbClr val="0070C0"/>
          </a:solidFill>
          <a:ln w="12700">
            <a:solidFill>
              <a:srgbClr val="488862"/>
            </a:solidFill>
            <a:miter lim="800000"/>
            <a:headEnd/>
            <a:tailEnd/>
          </a:ln>
          <a:effectLst>
            <a:outerShdw blurRad="25400" dist="12700" dir="54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6350"/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 eaLnBrk="1" fontAlgn="auto" hangingPunct="1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kumimoji="0" lang="zh-CN" altLang="en-US" dirty="0" smtClean="0">
                <a:solidFill>
                  <a:schemeClr val="bg1"/>
                </a:solidFill>
                <a:latin typeface="+mj-ea"/>
                <a:ea typeface="+mj-ea"/>
              </a:rPr>
              <a:t>粗放型管理，服务水平较低</a:t>
            </a:r>
            <a:endParaRPr kumimoji="0" 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0" name="Straight Connector 48"/>
          <p:cNvCxnSpPr/>
          <p:nvPr/>
        </p:nvCxnSpPr>
        <p:spPr>
          <a:xfrm flipH="1" flipV="1">
            <a:off x="5508415" y="3638483"/>
            <a:ext cx="1295400" cy="1404577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5943600" y="5043060"/>
            <a:ext cx="1752600" cy="720000"/>
          </a:xfrm>
          <a:prstGeom prst="rect">
            <a:avLst/>
          </a:prstGeom>
          <a:solidFill>
            <a:srgbClr val="0070C0"/>
          </a:solidFill>
          <a:ln w="12700">
            <a:solidFill>
              <a:srgbClr val="AC5356"/>
            </a:solidFill>
            <a:miter lim="800000"/>
            <a:headEnd/>
            <a:tailEnd/>
          </a:ln>
          <a:effectLst>
            <a:outerShdw blurRad="25400" dist="12700" dir="54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6350"/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 eaLnBrk="1" fontAlgn="auto" hangingPunct="1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企业内部物流管理</a:t>
            </a:r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</a:rPr>
              <a:t>水平不高</a:t>
            </a:r>
            <a:endParaRPr kumimoji="0" 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2" name="Straight Connector 48"/>
          <p:cNvCxnSpPr/>
          <p:nvPr/>
        </p:nvCxnSpPr>
        <p:spPr>
          <a:xfrm flipV="1">
            <a:off x="6611980" y="2762209"/>
            <a:ext cx="699933" cy="876273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6457200" y="2133600"/>
            <a:ext cx="1848600" cy="756492"/>
          </a:xfrm>
          <a:prstGeom prst="rect">
            <a:avLst/>
          </a:prstGeom>
          <a:solidFill>
            <a:srgbClr val="0070C0"/>
          </a:solidFill>
          <a:ln w="9525">
            <a:solidFill>
              <a:srgbClr val="6B98CF"/>
            </a:solidFill>
            <a:miter lim="800000"/>
            <a:headEnd/>
            <a:tailEnd/>
          </a:ln>
          <a:effectLst>
            <a:outerShdw blurRad="25400" dist="12700" dir="54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6350"/>
            <a:bevelB w="38100" h="6350"/>
          </a:sp3d>
        </p:spPr>
        <p:txBody>
          <a:bodyPr lIns="18288" tIns="18288" rIns="18288" bIns="18288" anchor="ctr" anchorCtr="1"/>
          <a:lstStyle/>
          <a:p>
            <a:pPr algn="ctr" eaLnBrk="1" fontAlgn="auto" hangingPunct="1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危化物流资源</a:t>
            </a:r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</a:rPr>
              <a:t>整合能力较弱</a:t>
            </a:r>
            <a:endParaRPr kumimoji="0" 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标题 14"/>
          <p:cNvSpPr>
            <a:spLocks noGrp="1"/>
          </p:cNvSpPr>
          <p:nvPr>
            <p:ph type="title"/>
          </p:nvPr>
        </p:nvSpPr>
        <p:spPr>
          <a:xfrm>
            <a:off x="395288" y="158204"/>
            <a:ext cx="6234112" cy="729376"/>
          </a:xfrm>
        </p:spPr>
        <p:txBody>
          <a:bodyPr/>
          <a:lstStyle/>
          <a:p>
            <a:r>
              <a:rPr lang="zh-CN" altLang="en-US" dirty="0" smtClean="0"/>
              <a:t>危化物流面临的挑战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3992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60848"/>
            <a:ext cx="7218629" cy="4559133"/>
          </a:xfrm>
          <a:prstGeom prst="rect">
            <a:avLst/>
          </a:prstGeom>
        </p:spPr>
      </p:pic>
      <p:sp>
        <p:nvSpPr>
          <p:cNvPr id="3" name="标题 4"/>
          <p:cNvSpPr>
            <a:spLocks noGrp="1"/>
          </p:cNvSpPr>
          <p:nvPr>
            <p:ph type="title"/>
          </p:nvPr>
        </p:nvSpPr>
        <p:spPr>
          <a:xfrm>
            <a:off x="395288" y="158204"/>
            <a:ext cx="6408960" cy="729376"/>
          </a:xfrm>
        </p:spPr>
        <p:txBody>
          <a:bodyPr/>
          <a:lstStyle/>
          <a:p>
            <a:r>
              <a:rPr lang="zh-CN" altLang="en-US" dirty="0" smtClean="0"/>
              <a:t>客户案例：危化物流的案例</a:t>
            </a:r>
            <a:endParaRPr lang="zh-CN" altLang="en-US" dirty="0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57200" y="1082675"/>
            <a:ext cx="1439863" cy="746125"/>
            <a:chOff x="384" y="768"/>
            <a:chExt cx="907" cy="470"/>
          </a:xfrm>
        </p:grpSpPr>
        <p:sp>
          <p:nvSpPr>
            <p:cNvPr id="5" name="矩形 1"/>
            <p:cNvSpPr>
              <a:spLocks noChangeArrowheads="1"/>
            </p:cNvSpPr>
            <p:nvPr/>
          </p:nvSpPr>
          <p:spPr bwMode="auto">
            <a:xfrm>
              <a:off x="384" y="768"/>
              <a:ext cx="907" cy="22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272" tIns="40636" rIns="81272" bIns="40636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660400" indent="-2540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0160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4224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zh-CN" altLang="en-US" sz="1600" b="1">
                  <a:solidFill>
                    <a:srgbClr val="FFFFFF"/>
                  </a:solidFill>
                  <a:ea typeface="微软雅黑" pitchFamily="34" charset="-122"/>
                </a:rPr>
                <a:t>运输安全</a:t>
              </a:r>
            </a:p>
          </p:txBody>
        </p:sp>
        <p:sp>
          <p:nvSpPr>
            <p:cNvPr id="6" name="矩形 2"/>
            <p:cNvSpPr>
              <a:spLocks noChangeArrowheads="1"/>
            </p:cNvSpPr>
            <p:nvPr/>
          </p:nvSpPr>
          <p:spPr bwMode="auto">
            <a:xfrm>
              <a:off x="384" y="1011"/>
              <a:ext cx="907" cy="2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272" tIns="40636" rIns="81272" bIns="40636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660400" indent="-2540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0160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4224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rgbClr val="FF3300"/>
                  </a:solidFill>
                  <a:ea typeface="微软雅黑" pitchFamily="34" charset="-122"/>
                  <a:cs typeface="Arial Unicode MS" pitchFamily="34" charset="-122"/>
                </a:rPr>
                <a:t>  100%</a:t>
              </a:r>
            </a:p>
          </p:txBody>
        </p:sp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528" y="1028"/>
              <a:ext cx="144" cy="192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2133600" y="1082675"/>
            <a:ext cx="1439863" cy="746125"/>
            <a:chOff x="384" y="768"/>
            <a:chExt cx="907" cy="470"/>
          </a:xfrm>
        </p:grpSpPr>
        <p:sp>
          <p:nvSpPr>
            <p:cNvPr id="9" name="矩形 1"/>
            <p:cNvSpPr>
              <a:spLocks noChangeArrowheads="1"/>
            </p:cNvSpPr>
            <p:nvPr/>
          </p:nvSpPr>
          <p:spPr bwMode="auto">
            <a:xfrm>
              <a:off x="384" y="768"/>
              <a:ext cx="907" cy="22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272" tIns="40636" rIns="81272" bIns="40636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660400" indent="-2540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0160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4224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zh-CN" altLang="en-US" sz="1600" b="1">
                  <a:solidFill>
                    <a:srgbClr val="FFFFFF"/>
                  </a:solidFill>
                  <a:ea typeface="微软雅黑" pitchFamily="34" charset="-122"/>
                </a:rPr>
                <a:t>协同效率</a:t>
              </a:r>
            </a:p>
          </p:txBody>
        </p:sp>
        <p:sp>
          <p:nvSpPr>
            <p:cNvPr id="10" name="矩形 2"/>
            <p:cNvSpPr>
              <a:spLocks noChangeArrowheads="1"/>
            </p:cNvSpPr>
            <p:nvPr/>
          </p:nvSpPr>
          <p:spPr bwMode="auto">
            <a:xfrm>
              <a:off x="384" y="1011"/>
              <a:ext cx="907" cy="2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272" tIns="40636" rIns="81272" bIns="40636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660400" indent="-2540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0160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4224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FF3300"/>
                  </a:solidFill>
                  <a:ea typeface="微软雅黑" pitchFamily="34" charset="-122"/>
                  <a:cs typeface="Arial Unicode MS" pitchFamily="34" charset="-122"/>
                </a:rPr>
                <a:t>  30%</a:t>
              </a:r>
            </a:p>
          </p:txBody>
        </p:sp>
        <p:sp>
          <p:nvSpPr>
            <p:cNvPr id="11" name="AutoShape 35"/>
            <p:cNvSpPr>
              <a:spLocks noChangeArrowheads="1"/>
            </p:cNvSpPr>
            <p:nvPr/>
          </p:nvSpPr>
          <p:spPr bwMode="auto">
            <a:xfrm>
              <a:off x="528" y="1028"/>
              <a:ext cx="144" cy="192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3810000" y="1082675"/>
            <a:ext cx="1439863" cy="746125"/>
            <a:chOff x="384" y="768"/>
            <a:chExt cx="907" cy="470"/>
          </a:xfrm>
        </p:grpSpPr>
        <p:sp>
          <p:nvSpPr>
            <p:cNvPr id="13" name="矩形 1"/>
            <p:cNvSpPr>
              <a:spLocks noChangeArrowheads="1"/>
            </p:cNvSpPr>
            <p:nvPr/>
          </p:nvSpPr>
          <p:spPr bwMode="auto">
            <a:xfrm>
              <a:off x="384" y="768"/>
              <a:ext cx="907" cy="22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272" tIns="40636" rIns="81272" bIns="40636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660400" indent="-2540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0160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4224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zh-CN" altLang="en-US" sz="1600" b="1">
                  <a:solidFill>
                    <a:srgbClr val="FFFFFF"/>
                  </a:solidFill>
                  <a:ea typeface="微软雅黑" pitchFamily="34" charset="-122"/>
                </a:rPr>
                <a:t>客户满意度</a:t>
              </a:r>
            </a:p>
          </p:txBody>
        </p:sp>
        <p:sp>
          <p:nvSpPr>
            <p:cNvPr id="14" name="矩形 2"/>
            <p:cNvSpPr>
              <a:spLocks noChangeArrowheads="1"/>
            </p:cNvSpPr>
            <p:nvPr/>
          </p:nvSpPr>
          <p:spPr bwMode="auto">
            <a:xfrm>
              <a:off x="384" y="1011"/>
              <a:ext cx="907" cy="2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272" tIns="40636" rIns="81272" bIns="40636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660400" indent="-2540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0160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4224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FF3300"/>
                  </a:solidFill>
                  <a:ea typeface="微软雅黑" pitchFamily="34" charset="-122"/>
                  <a:cs typeface="Arial Unicode MS" pitchFamily="34" charset="-122"/>
                </a:rPr>
                <a:t>  60%</a:t>
              </a:r>
            </a:p>
          </p:txBody>
        </p:sp>
        <p:sp>
          <p:nvSpPr>
            <p:cNvPr id="15" name="AutoShape 39"/>
            <p:cNvSpPr>
              <a:spLocks noChangeArrowheads="1"/>
            </p:cNvSpPr>
            <p:nvPr/>
          </p:nvSpPr>
          <p:spPr bwMode="auto">
            <a:xfrm>
              <a:off x="528" y="1028"/>
              <a:ext cx="144" cy="192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5554663" y="1082675"/>
            <a:ext cx="1439862" cy="746125"/>
            <a:chOff x="4080" y="720"/>
            <a:chExt cx="907" cy="470"/>
          </a:xfrm>
        </p:grpSpPr>
        <p:sp>
          <p:nvSpPr>
            <p:cNvPr id="17" name="矩形 1"/>
            <p:cNvSpPr>
              <a:spLocks noChangeArrowheads="1"/>
            </p:cNvSpPr>
            <p:nvPr/>
          </p:nvSpPr>
          <p:spPr bwMode="auto">
            <a:xfrm>
              <a:off x="4080" y="720"/>
              <a:ext cx="907" cy="22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272" tIns="40636" rIns="81272" bIns="40636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660400" indent="-2540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0160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4224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zh-CN" altLang="en-US" sz="1600" b="1">
                  <a:solidFill>
                    <a:srgbClr val="FFFFFF"/>
                  </a:solidFill>
                  <a:ea typeface="微软雅黑" pitchFamily="34" charset="-122"/>
                </a:rPr>
                <a:t>投资回报</a:t>
              </a:r>
            </a:p>
          </p:txBody>
        </p:sp>
        <p:sp>
          <p:nvSpPr>
            <p:cNvPr id="18" name="矩形 2"/>
            <p:cNvSpPr>
              <a:spLocks noChangeArrowheads="1"/>
            </p:cNvSpPr>
            <p:nvPr/>
          </p:nvSpPr>
          <p:spPr bwMode="auto">
            <a:xfrm>
              <a:off x="4080" y="963"/>
              <a:ext cx="907" cy="2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272" tIns="40636" rIns="81272" bIns="40636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660400" indent="-2540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0160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4224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FF3300"/>
                  </a:solidFill>
                  <a:ea typeface="微软雅黑" pitchFamily="34" charset="-122"/>
                  <a:cs typeface="Arial Unicode MS" pitchFamily="34" charset="-122"/>
                </a:rPr>
                <a:t>  400%</a:t>
              </a:r>
            </a:p>
          </p:txBody>
        </p:sp>
      </p:grpSp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7307263" y="1082675"/>
            <a:ext cx="1439862" cy="746125"/>
            <a:chOff x="4080" y="720"/>
            <a:chExt cx="907" cy="470"/>
          </a:xfrm>
        </p:grpSpPr>
        <p:sp>
          <p:nvSpPr>
            <p:cNvPr id="20" name="矩形 1"/>
            <p:cNvSpPr>
              <a:spLocks noChangeArrowheads="1"/>
            </p:cNvSpPr>
            <p:nvPr/>
          </p:nvSpPr>
          <p:spPr bwMode="auto">
            <a:xfrm>
              <a:off x="4080" y="720"/>
              <a:ext cx="907" cy="22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272" tIns="40636" rIns="81272" bIns="40636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660400" indent="-2540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0160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4224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zh-CN" altLang="en-US" sz="1600" b="1">
                  <a:solidFill>
                    <a:srgbClr val="FFFFFF"/>
                  </a:solidFill>
                  <a:ea typeface="微软雅黑" pitchFamily="34" charset="-122"/>
                </a:rPr>
                <a:t>实施周期</a:t>
              </a: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4080" y="963"/>
              <a:ext cx="907" cy="22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272" tIns="40636" rIns="81272" bIns="40636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660400" indent="-2540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0160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422400"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indent="-203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indent="-20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FF3300"/>
                  </a:solidFill>
                  <a:ea typeface="微软雅黑" pitchFamily="34" charset="-122"/>
                  <a:cs typeface="Arial Unicode MS" pitchFamily="34" charset="-122"/>
                </a:rPr>
                <a:t>7</a:t>
              </a:r>
              <a:r>
                <a:rPr lang="zh-CN" altLang="en-US" b="1">
                  <a:solidFill>
                    <a:srgbClr val="FF3300"/>
                  </a:solidFill>
                  <a:ea typeface="微软雅黑" pitchFamily="34" charset="-122"/>
                  <a:cs typeface="Arial Unicode MS" pitchFamily="34" charset="-122"/>
                </a:rPr>
                <a:t>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0671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22585" y="3642408"/>
            <a:ext cx="6154615" cy="8342"/>
          </a:xfrm>
          <a:prstGeom prst="line">
            <a:avLst/>
          </a:prstGeom>
          <a:ln w="5715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食品冷链物流存在的挑战</a:t>
            </a:r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304800" y="3117066"/>
            <a:ext cx="1770185" cy="109263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25400" dist="12700" dir="54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6350"/>
            <a:bevelB w="38100" h="6350"/>
          </a:sp3d>
        </p:spPr>
        <p:txBody>
          <a:bodyPr lIns="18288" tIns="18288" rIns="18288" bIns="18288" anchor="ctr" anchorCtr="1"/>
          <a:lstStyle/>
          <a:p>
            <a:pPr algn="ctr" fontAlgn="auto">
              <a:lnSpc>
                <a:spcPts val="250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/>
                <a:ea typeface="微软雅黑"/>
              </a:rPr>
              <a:t>面临的挑战</a:t>
            </a:r>
            <a:endParaRPr lang="en-US" sz="2400" b="1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cxnSp>
        <p:nvCxnSpPr>
          <p:cNvPr id="6" name="Straight Connector 48"/>
          <p:cNvCxnSpPr/>
          <p:nvPr/>
        </p:nvCxnSpPr>
        <p:spPr>
          <a:xfrm flipV="1">
            <a:off x="2760785" y="2728008"/>
            <a:ext cx="744415" cy="914401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2555776" y="1987446"/>
            <a:ext cx="1825008" cy="7747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25400" dist="12700" dir="54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6350"/>
            <a:bevelB w="38100" h="6350"/>
          </a:sp3d>
        </p:spPr>
        <p:txBody>
          <a:bodyPr lIns="18288" tIns="18288" rIns="18288" bIns="18288" anchor="ctr" anchorCtr="1"/>
          <a:lstStyle/>
          <a:p>
            <a:pPr algn="ctr" fontAlgn="auto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/>
                <a:ea typeface="微软雅黑"/>
              </a:rPr>
              <a:t>投资规模大，资产专用性高</a:t>
            </a:r>
          </a:p>
        </p:txBody>
      </p:sp>
      <p:cxnSp>
        <p:nvCxnSpPr>
          <p:cNvPr id="10" name="Straight Connector 48"/>
          <p:cNvCxnSpPr/>
          <p:nvPr/>
        </p:nvCxnSpPr>
        <p:spPr>
          <a:xfrm flipH="1" flipV="1">
            <a:off x="3468280" y="3638481"/>
            <a:ext cx="744415" cy="914401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3281605" y="4158681"/>
            <a:ext cx="1531612" cy="720000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  <a:effectLst>
            <a:outerShdw blurRad="25400" dist="12700" dir="54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6350"/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 fontAlgn="auto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rgbClr val="FFFFFF"/>
                </a:solidFill>
                <a:latin typeface="微软雅黑"/>
                <a:ea typeface="微软雅黑"/>
              </a:rPr>
              <a:t>基础设施结构性能力</a:t>
            </a:r>
            <a:r>
              <a:rPr lang="zh-CN" altLang="en-US" sz="1600" dirty="0">
                <a:solidFill>
                  <a:srgbClr val="FFFFFF"/>
                </a:solidFill>
                <a:latin typeface="微软雅黑"/>
                <a:ea typeface="微软雅黑"/>
              </a:rPr>
              <a:t>不足</a:t>
            </a:r>
            <a:endParaRPr lang="en-US" sz="160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cxnSp>
        <p:nvCxnSpPr>
          <p:cNvPr id="12" name="Straight Connector 48"/>
          <p:cNvCxnSpPr/>
          <p:nvPr/>
        </p:nvCxnSpPr>
        <p:spPr>
          <a:xfrm flipV="1">
            <a:off x="4456527" y="1987446"/>
            <a:ext cx="1142285" cy="1659134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4644008" y="1267446"/>
            <a:ext cx="1764804" cy="720000"/>
          </a:xfrm>
          <a:prstGeom prst="rect">
            <a:avLst/>
          </a:prstGeom>
          <a:solidFill>
            <a:srgbClr val="0070C0"/>
          </a:solidFill>
          <a:ln w="12700">
            <a:solidFill>
              <a:srgbClr val="488862"/>
            </a:solidFill>
            <a:miter lim="800000"/>
            <a:headEnd/>
            <a:tailEnd/>
          </a:ln>
          <a:effectLst>
            <a:outerShdw blurRad="25400" dist="12700" dir="54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6350"/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 fontAlgn="auto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/>
                <a:ea typeface="微软雅黑"/>
              </a:rPr>
              <a:t>对信息技术要求高</a:t>
            </a:r>
          </a:p>
        </p:txBody>
      </p:sp>
      <p:cxnSp>
        <p:nvCxnSpPr>
          <p:cNvPr id="16" name="Straight Connector 48"/>
          <p:cNvCxnSpPr/>
          <p:nvPr/>
        </p:nvCxnSpPr>
        <p:spPr>
          <a:xfrm flipH="1" flipV="1">
            <a:off x="5441298" y="3630635"/>
            <a:ext cx="578539" cy="57907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5598812" y="4166779"/>
            <a:ext cx="2039900" cy="720000"/>
          </a:xfrm>
          <a:prstGeom prst="rect">
            <a:avLst/>
          </a:prstGeom>
          <a:solidFill>
            <a:srgbClr val="008000"/>
          </a:solidFill>
          <a:ln w="12700">
            <a:noFill/>
            <a:miter lim="800000"/>
            <a:headEnd/>
            <a:tailEnd/>
          </a:ln>
          <a:effectLst>
            <a:outerShdw blurRad="25400" dist="12700" dir="54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6350"/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 fontAlgn="auto">
              <a:lnSpc>
                <a:spcPct val="8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dirty="0" smtClean="0">
                <a:solidFill>
                  <a:srgbClr val="FFFFFF"/>
                </a:solidFill>
                <a:latin typeface="微软雅黑"/>
                <a:ea typeface="微软雅黑"/>
              </a:rPr>
              <a:t>物流必须遵循“</a:t>
            </a:r>
            <a:r>
              <a:rPr lang="en-US" altLang="zh-CN" sz="1600" dirty="0" smtClean="0">
                <a:solidFill>
                  <a:srgbClr val="FFFFFF"/>
                </a:solidFill>
                <a:latin typeface="微软雅黑"/>
                <a:ea typeface="微软雅黑"/>
              </a:rPr>
              <a:t>3T”</a:t>
            </a:r>
          </a:p>
          <a:p>
            <a:pPr algn="ctr" fontAlgn="auto">
              <a:lnSpc>
                <a:spcPct val="8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dirty="0" smtClean="0">
                <a:solidFill>
                  <a:srgbClr val="FFFFFF"/>
                </a:solidFill>
                <a:latin typeface="微软雅黑"/>
                <a:ea typeface="微软雅黑"/>
              </a:rPr>
              <a:t>原则</a:t>
            </a:r>
            <a:endParaRPr lang="zh-CN" altLang="en-US" sz="160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cxnSp>
        <p:nvCxnSpPr>
          <p:cNvPr id="19" name="Straight Connector 48"/>
          <p:cNvCxnSpPr/>
          <p:nvPr/>
        </p:nvCxnSpPr>
        <p:spPr>
          <a:xfrm flipV="1">
            <a:off x="6457200" y="2741703"/>
            <a:ext cx="699933" cy="93537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6588224" y="1987446"/>
            <a:ext cx="1872208" cy="902646"/>
          </a:xfrm>
          <a:prstGeom prst="rect">
            <a:avLst/>
          </a:prstGeom>
          <a:solidFill>
            <a:srgbClr val="0070C0"/>
          </a:solidFill>
          <a:ln w="12700">
            <a:solidFill>
              <a:srgbClr val="488862"/>
            </a:solidFill>
            <a:miter lim="800000"/>
            <a:headEnd/>
            <a:tailEnd/>
          </a:ln>
          <a:effectLst>
            <a:outerShdw blurRad="25400" dist="12700" dir="54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6350"/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 fontAlgn="auto">
              <a:lnSpc>
                <a:spcPct val="8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/>
                <a:ea typeface="微软雅黑"/>
              </a:rPr>
              <a:t>需要高度的供应链上下游协同</a:t>
            </a:r>
          </a:p>
        </p:txBody>
      </p:sp>
      <p:sp>
        <p:nvSpPr>
          <p:cNvPr id="9" name="椭圆 8"/>
          <p:cNvSpPr/>
          <p:nvPr/>
        </p:nvSpPr>
        <p:spPr>
          <a:xfrm>
            <a:off x="3037773" y="5289769"/>
            <a:ext cx="1775444" cy="914400"/>
          </a:xfrm>
          <a:prstGeom prst="ellipse">
            <a:avLst/>
          </a:prstGeom>
          <a:gradFill>
            <a:gsLst>
              <a:gs pos="0">
                <a:srgbClr val="92D050"/>
              </a:gs>
              <a:gs pos="36000">
                <a:srgbClr val="92D050"/>
              </a:gs>
              <a:gs pos="100000">
                <a:srgbClr val="D6EDB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Time</a:t>
            </a:r>
          </a:p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（储藏和流通时间）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932040" y="5289769"/>
            <a:ext cx="1775444" cy="914400"/>
          </a:xfrm>
          <a:prstGeom prst="ellipse">
            <a:avLst/>
          </a:prstGeom>
          <a:gradFill>
            <a:gsLst>
              <a:gs pos="0">
                <a:srgbClr val="92D050"/>
              </a:gs>
              <a:gs pos="36000">
                <a:srgbClr val="92D050"/>
              </a:gs>
              <a:gs pos="100000">
                <a:srgbClr val="D6EDB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Temperature</a:t>
            </a:r>
          </a:p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（温度）</a:t>
            </a:r>
            <a:endParaRPr lang="en-US" altLang="zh-CN" sz="1400" dirty="0" smtClean="0">
              <a:solidFill>
                <a:schemeClr val="tx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826307" y="5289769"/>
            <a:ext cx="1775444" cy="914400"/>
          </a:xfrm>
          <a:prstGeom prst="ellipse">
            <a:avLst/>
          </a:prstGeom>
          <a:gradFill>
            <a:gsLst>
              <a:gs pos="0">
                <a:srgbClr val="92D050"/>
              </a:gs>
              <a:gs pos="36000">
                <a:srgbClr val="92D050"/>
              </a:gs>
              <a:gs pos="100000">
                <a:srgbClr val="D6EDB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Tolerance</a:t>
            </a:r>
          </a:p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（产品</a:t>
            </a:r>
            <a:r>
              <a:rPr lang="zh-CN" altLang="en-US" sz="1400" dirty="0">
                <a:solidFill>
                  <a:schemeClr val="tx1"/>
                </a:solidFill>
              </a:rPr>
              <a:t>耐藏</a:t>
            </a:r>
            <a:r>
              <a:rPr lang="zh-CN" altLang="en-US" sz="1400" dirty="0" smtClean="0">
                <a:solidFill>
                  <a:schemeClr val="tx1"/>
                </a:solidFill>
              </a:rPr>
              <a:t>性）</a:t>
            </a:r>
            <a:endParaRPr lang="en-US" altLang="zh-CN" sz="1400" dirty="0" smtClean="0">
              <a:solidFill>
                <a:schemeClr val="tx1"/>
              </a:solidFill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3707904" y="4886779"/>
            <a:ext cx="4320480" cy="394892"/>
          </a:xfrm>
          <a:prstGeom prst="triangle">
            <a:avLst>
              <a:gd name="adj" fmla="val 65004"/>
            </a:avLst>
          </a:prstGeom>
          <a:gradFill>
            <a:gsLst>
              <a:gs pos="0">
                <a:srgbClr val="92D050"/>
              </a:gs>
              <a:gs pos="36000">
                <a:srgbClr val="92D050"/>
              </a:gs>
              <a:gs pos="100000">
                <a:srgbClr val="D6EDB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90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一家咖啡连锁的案例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071721"/>
            <a:ext cx="7993136" cy="535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05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3"/>
          <p:cNvSpPr>
            <a:spLocks noChangeArrowheads="1"/>
          </p:cNvSpPr>
          <p:nvPr/>
        </p:nvSpPr>
        <p:spPr bwMode="auto">
          <a:xfrm>
            <a:off x="395536" y="887579"/>
            <a:ext cx="8352928" cy="16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19" tIns="45360" rIns="90719" bIns="45360">
            <a:spAutoFit/>
          </a:bodyPr>
          <a:lstStyle/>
          <a:p>
            <a:pPr defTabSz="985838">
              <a:lnSpc>
                <a:spcPct val="150000"/>
              </a:lnSpc>
              <a:spcAft>
                <a:spcPct val="50000"/>
              </a:spcAft>
            </a:pP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zh-CN" b="1" u="sng" dirty="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</a:rPr>
              <a:t>宁波智慧物流科技有限公司</a:t>
            </a:r>
            <a:r>
              <a:rPr lang="zh-CN" altLang="en-US" sz="1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是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由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宁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波国家高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新区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GB" altLang="zh-CN" sz="1600" b="1" dirty="0" smtClean="0">
                <a:latin typeface="微软雅黑" pitchFamily="34" charset="-122"/>
                <a:ea typeface="微软雅黑" pitchFamily="34" charset="-122"/>
              </a:rPr>
              <a:t>IBM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共同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指定具体落实</a:t>
            </a:r>
            <a:r>
              <a:rPr lang="zh-CN" altLang="en-US" sz="1600" dirty="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GB" altLang="zh-CN" sz="1600" dirty="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</a:rPr>
              <a:t>IBM</a:t>
            </a:r>
            <a:r>
              <a:rPr lang="zh-CN" altLang="en-US" sz="1600" dirty="0">
                <a:solidFill>
                  <a:srgbClr val="3366CC"/>
                </a:solidFill>
                <a:latin typeface="微软雅黑" pitchFamily="34" charset="-122"/>
                <a:ea typeface="微软雅黑" pitchFamily="34" charset="-122"/>
              </a:rPr>
              <a:t>智慧物流解决方案中心”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落户宁波的运营公司，也是</a:t>
            </a:r>
            <a:r>
              <a:rPr lang="zh-CN" altLang="en-US" sz="1600" dirty="0" smtClean="0">
                <a:solidFill>
                  <a:srgbClr val="3366FF"/>
                </a:solidFill>
                <a:latin typeface="微软雅黑" pitchFamily="34" charset="-122"/>
                <a:ea typeface="微软雅黑" pitchFamily="34" charset="-122"/>
              </a:rPr>
              <a:t>“智慧物流供应链协作平台”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的运营主体，为第三方物流企业、货主企业等物流及供应链相关企业提供技术、运营、维护等服务，共同打造共享、应用、智能的智慧物流生态体系。</a:t>
            </a:r>
          </a:p>
        </p:txBody>
      </p:sp>
      <p:grpSp>
        <p:nvGrpSpPr>
          <p:cNvPr id="28" name="组合 4"/>
          <p:cNvGrpSpPr/>
          <p:nvPr/>
        </p:nvGrpSpPr>
        <p:grpSpPr>
          <a:xfrm>
            <a:off x="914598" y="2944979"/>
            <a:ext cx="7143180" cy="2974678"/>
            <a:chOff x="934020" y="2895600"/>
            <a:chExt cx="7143180" cy="2974678"/>
          </a:xfrm>
        </p:grpSpPr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2081212" y="5408613"/>
              <a:ext cx="5486400" cy="46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C3776"/>
                  </a:solidFill>
                  <a:latin typeface="Times New Roman" pitchFamily="18" charset="0"/>
                  <a:ea typeface="微软雅黑" pitchFamily="34" charset="-122"/>
                </a:rPr>
                <a:t>宁波智慧物流科技有限公司</a:t>
              </a:r>
            </a:p>
          </p:txBody>
        </p:sp>
        <p:cxnSp>
          <p:nvCxnSpPr>
            <p:cNvPr id="30" name="直接连接符 6"/>
            <p:cNvCxnSpPr/>
            <p:nvPr/>
          </p:nvCxnSpPr>
          <p:spPr>
            <a:xfrm flipV="1">
              <a:off x="1471612" y="4648200"/>
              <a:ext cx="6605588" cy="9525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圆柱形 13"/>
            <p:cNvSpPr>
              <a:spLocks noChangeArrowheads="1"/>
            </p:cNvSpPr>
            <p:nvPr/>
          </p:nvSpPr>
          <p:spPr bwMode="auto">
            <a:xfrm>
              <a:off x="2005012" y="2895600"/>
              <a:ext cx="2384425" cy="1079500"/>
            </a:xfrm>
            <a:prstGeom prst="can">
              <a:avLst>
                <a:gd name="adj" fmla="val 13634"/>
              </a:avLst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0" scaled="1"/>
            </a:gradFill>
            <a:ln w="25400" algn="ctr">
              <a:solidFill>
                <a:srgbClr val="0066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SimSun" pitchFamily="2" charset="-122"/>
              </a:endParaRPr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2081212" y="3154363"/>
              <a:ext cx="2152650" cy="7571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IBM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智慧物流解决方案中心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圆柱形 13"/>
            <p:cNvSpPr>
              <a:spLocks noChangeArrowheads="1"/>
            </p:cNvSpPr>
            <p:nvPr/>
          </p:nvSpPr>
          <p:spPr bwMode="auto">
            <a:xfrm>
              <a:off x="4976812" y="2898775"/>
              <a:ext cx="2384425" cy="1079500"/>
            </a:xfrm>
            <a:prstGeom prst="can">
              <a:avLst>
                <a:gd name="adj" fmla="val 13634"/>
              </a:avLst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0" scaled="1"/>
            </a:gradFill>
            <a:ln w="25400" algn="ctr">
              <a:solidFill>
                <a:srgbClr val="006699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SimSun" pitchFamily="2" charset="-122"/>
              </a:endParaRPr>
            </a:p>
          </p:txBody>
        </p:sp>
        <p:sp>
          <p:nvSpPr>
            <p:cNvPr id="34" name="AutoShape 15"/>
            <p:cNvSpPr>
              <a:spLocks noChangeArrowheads="1"/>
            </p:cNvSpPr>
            <p:nvPr/>
          </p:nvSpPr>
          <p:spPr bwMode="auto">
            <a:xfrm>
              <a:off x="2462212" y="4192588"/>
              <a:ext cx="1754188" cy="22701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2F47"/>
                </a:gs>
                <a:gs pos="100000">
                  <a:srgbClr val="0066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AutoShape 16"/>
            <p:cNvSpPr>
              <a:spLocks noChangeArrowheads="1"/>
            </p:cNvSpPr>
            <p:nvPr/>
          </p:nvSpPr>
          <p:spPr bwMode="auto">
            <a:xfrm>
              <a:off x="5281612" y="4192588"/>
              <a:ext cx="1754188" cy="22701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2F47"/>
                </a:gs>
                <a:gs pos="100000">
                  <a:srgbClr val="0066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5053012" y="3154363"/>
              <a:ext cx="2152650" cy="75713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智慧物流供应链协作平台 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934020" y="3949295"/>
              <a:ext cx="345034" cy="1446550"/>
            </a:xfrm>
            <a:prstGeom prst="rect">
              <a:avLst/>
            </a:prstGeom>
            <a:solidFill>
              <a:srgbClr val="008000">
                <a:alpha val="60001"/>
              </a:srgbClr>
            </a:solidFill>
            <a:ln>
              <a:noFill/>
            </a:ln>
            <a:effectLst>
              <a:prstShdw prst="shdw17" dist="17961" dir="2700000">
                <a:srgbClr val="008000">
                  <a:gamma/>
                  <a:shade val="60000"/>
                  <a:invGamma/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ea typeface="微软雅黑" pitchFamily="34" charset="-122"/>
                </a:rPr>
                <a:t>公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ea typeface="微软雅黑" pitchFamily="34" charset="-122"/>
                </a:rPr>
                <a:t>司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ea typeface="微软雅黑" pitchFamily="34" charset="-122"/>
                </a:rPr>
                <a:t>使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ea typeface="微软雅黑" pitchFamily="34" charset="-122"/>
                </a:rPr>
                <a:t>命</a:t>
              </a:r>
            </a:p>
          </p:txBody>
        </p:sp>
        <p:sp>
          <p:nvSpPr>
            <p:cNvPr id="38" name="AutoShape 21"/>
            <p:cNvSpPr>
              <a:spLocks noChangeArrowheads="1"/>
            </p:cNvSpPr>
            <p:nvPr/>
          </p:nvSpPr>
          <p:spPr bwMode="auto">
            <a:xfrm>
              <a:off x="4367212" y="4724400"/>
              <a:ext cx="762000" cy="5334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39" name="标题 1"/>
          <p:cNvSpPr>
            <a:spLocks noGrp="1"/>
          </p:cNvSpPr>
          <p:nvPr>
            <p:ph type="title"/>
          </p:nvPr>
        </p:nvSpPr>
        <p:spPr>
          <a:xfrm>
            <a:off x="395288" y="158204"/>
            <a:ext cx="5297092" cy="729376"/>
          </a:xfrm>
        </p:spPr>
        <p:txBody>
          <a:bodyPr/>
          <a:lstStyle/>
          <a:p>
            <a:r>
              <a:rPr lang="zh-CN" altLang="en-US" dirty="0"/>
              <a:t>公司</a:t>
            </a:r>
            <a:r>
              <a:rPr lang="zh-CN" altLang="en-US" dirty="0" smtClean="0"/>
              <a:t>介绍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8542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愿景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81000" y="907504"/>
            <a:ext cx="8424863" cy="5257800"/>
          </a:xfrm>
        </p:spPr>
        <p:txBody>
          <a:bodyPr/>
          <a:lstStyle/>
          <a:p>
            <a:r>
              <a:rPr lang="zh-CN" altLang="en-US" sz="2400" dirty="0">
                <a:latin typeface="+mj-ea"/>
                <a:ea typeface="+mj-ea"/>
              </a:rPr>
              <a:t>在货物需要移动的时候能够更有效、更安全的</a:t>
            </a:r>
            <a:r>
              <a:rPr lang="zh-CN" altLang="en-US" sz="2400" dirty="0" smtClean="0">
                <a:latin typeface="+mj-ea"/>
                <a:ea typeface="+mj-ea"/>
              </a:rPr>
              <a:t>移动，</a:t>
            </a:r>
            <a:r>
              <a:rPr lang="zh-CN" altLang="en-US" sz="2400" dirty="0">
                <a:latin typeface="+mj-ea"/>
                <a:ea typeface="+mj-ea"/>
              </a:rPr>
              <a:t>在不需要移动的时候可以不移动或者少</a:t>
            </a:r>
            <a:r>
              <a:rPr lang="zh-CN" altLang="en-US" sz="2400" dirty="0" smtClean="0">
                <a:latin typeface="+mj-ea"/>
                <a:ea typeface="+mj-ea"/>
              </a:rPr>
              <a:t>移动。</a:t>
            </a:r>
            <a:endParaRPr lang="en-US" altLang="zh-CN" sz="2400" dirty="0" smtClean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6272" y="3058240"/>
            <a:ext cx="3694176" cy="153619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新物流整合平台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5497" y="3277696"/>
            <a:ext cx="1328928" cy="109728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发货方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822295" y="3277696"/>
            <a:ext cx="1328928" cy="10972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收货</a:t>
            </a: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方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928896" y="5716096"/>
            <a:ext cx="1328928" cy="109728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物流资源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522922" y="3570304"/>
            <a:ext cx="104851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522922" y="3826336"/>
            <a:ext cx="1048512" cy="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1522922" y="4125040"/>
            <a:ext cx="1048512" cy="0"/>
          </a:xfrm>
          <a:prstGeom prst="straightConnector1">
            <a:avLst/>
          </a:prstGeom>
          <a:ln w="28575">
            <a:solidFill>
              <a:srgbClr val="FFFF0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35496" y="5694487"/>
            <a:ext cx="3328418" cy="1046881"/>
            <a:chOff x="438910" y="5632704"/>
            <a:chExt cx="3328418" cy="1046881"/>
          </a:xfrm>
        </p:grpSpPr>
        <p:cxnSp>
          <p:nvCxnSpPr>
            <p:cNvPr id="14" name="直接箭头连接符 13"/>
            <p:cNvCxnSpPr/>
            <p:nvPr/>
          </p:nvCxnSpPr>
          <p:spPr>
            <a:xfrm>
              <a:off x="438911" y="5803392"/>
              <a:ext cx="768097" cy="6096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438910" y="6150864"/>
              <a:ext cx="768097" cy="609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438910" y="6522720"/>
              <a:ext cx="768097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lgDashDot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365504" y="5632704"/>
              <a:ext cx="560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物流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65504" y="5996975"/>
              <a:ext cx="792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信息流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65504" y="6371808"/>
              <a:ext cx="2401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物流费用资金流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箭头连接符 19"/>
          <p:cNvCxnSpPr/>
          <p:nvPr/>
        </p:nvCxnSpPr>
        <p:spPr>
          <a:xfrm>
            <a:off x="6625274" y="3533728"/>
            <a:ext cx="104851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6625274" y="3789760"/>
            <a:ext cx="1048512" cy="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6625274" y="4088464"/>
            <a:ext cx="1048512" cy="0"/>
          </a:xfrm>
          <a:prstGeom prst="straightConnector1">
            <a:avLst/>
          </a:prstGeom>
          <a:ln w="28575">
            <a:solidFill>
              <a:srgbClr val="FFFF0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4274422" y="4743784"/>
            <a:ext cx="0" cy="82296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4595306" y="4743784"/>
            <a:ext cx="8300" cy="82296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4894009" y="4743784"/>
            <a:ext cx="9988" cy="822960"/>
          </a:xfrm>
          <a:prstGeom prst="straightConnector1">
            <a:avLst/>
          </a:prstGeom>
          <a:ln w="28575">
            <a:solidFill>
              <a:srgbClr val="FFFF0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45" y="1840307"/>
            <a:ext cx="1543721" cy="102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10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8978" y="1866652"/>
            <a:ext cx="8201494" cy="1490340"/>
          </a:xfrm>
          <a:prstGeom prst="rect">
            <a:avLst/>
          </a:prstGeom>
          <a:noFill/>
          <a:ln>
            <a:noFill/>
          </a:ln>
          <a:extLst/>
        </p:spPr>
        <p:txBody>
          <a:bodyPr lIns="91387" tIns="45694" rIns="91387" bIns="45694" anchor="ctr"/>
          <a:lstStyle/>
          <a:p>
            <a:pPr algn="ctr"/>
            <a:r>
              <a:rPr lang="zh-CN" altLang="en-US" sz="4000" b="1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谢 谢！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1896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3253" y="4927853"/>
            <a:ext cx="1821035" cy="82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4892" y="5869763"/>
            <a:ext cx="1815051" cy="83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1291" y="4927853"/>
            <a:ext cx="1821035" cy="83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84411" y="5880326"/>
            <a:ext cx="1832005" cy="83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electroscan.com/wp-content/uploads/2012/01/Reporting_Cloud-Computi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8014" y="2918698"/>
            <a:ext cx="1133277" cy="79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24x7bulletin.com/wp-content/uploads/8_social_cloud_computing.jpg"/>
          <p:cNvPicPr>
            <a:picLocks noChangeAspect="1" noChangeArrowheads="1"/>
          </p:cNvPicPr>
          <p:nvPr/>
        </p:nvPicPr>
        <p:blipFill>
          <a:blip r:embed="rId8"/>
          <a:srcRect t="9663" b="12044"/>
          <a:stretch>
            <a:fillRect/>
          </a:stretch>
        </p:blipFill>
        <p:spPr bwMode="auto">
          <a:xfrm>
            <a:off x="2298447" y="2949919"/>
            <a:ext cx="1475104" cy="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http://www.altdev.co/wp-content/uploads/2013/02/0.jpg"/>
          <p:cNvPicPr>
            <a:picLocks noChangeAspect="1" noChangeArrowheads="1"/>
          </p:cNvPicPr>
          <p:nvPr/>
        </p:nvPicPr>
        <p:blipFill>
          <a:blip r:embed="rId9"/>
          <a:srcRect t="9344" b="10657"/>
          <a:stretch>
            <a:fillRect/>
          </a:stretch>
        </p:blipFill>
        <p:spPr bwMode="auto">
          <a:xfrm>
            <a:off x="7423573" y="3108499"/>
            <a:ext cx="1037372" cy="62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176976" y="3742293"/>
            <a:ext cx="2112350" cy="7571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>
            <a:spAutoFit/>
          </a:bodyPr>
          <a:lstStyle>
            <a:lvl1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打破企业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边界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，深度的上下游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协作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，最大化产业链的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规模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效应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570252" y="3711588"/>
            <a:ext cx="2251162" cy="7571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>
            <a:spAutoFit/>
          </a:bodyPr>
          <a:lstStyle>
            <a:lvl1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面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向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感知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，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认知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和可持续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学习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的数据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分析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能力，实现差异化的竞争力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06429" y="3711588"/>
            <a:ext cx="1987549" cy="7571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>
            <a:spAutoFit/>
          </a:bodyPr>
          <a:lstStyle>
            <a:lvl1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精细化服务客户能力的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快速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交付和基于个体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反馈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的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持续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改进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47650" y="1516989"/>
            <a:ext cx="5524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zh-CN" altLang="en-US" sz="24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行业融合</a:t>
            </a:r>
            <a:endParaRPr lang="en-US" altLang="en-US" sz="2400" i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6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16" y="1015236"/>
            <a:ext cx="1216686" cy="12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7" descr="C:\Documents and Settings\Administrator\My Documents\JOBS\2012\march\high impact sc exec deck\unname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124744"/>
            <a:ext cx="1173537" cy="11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3" descr="200298309-00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52" y="1190474"/>
            <a:ext cx="2055499" cy="109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906533" y="1292386"/>
            <a:ext cx="734525" cy="3139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>
            <a:spAutoFit/>
          </a:bodyPr>
          <a:lstStyle>
            <a:lvl1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成本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911227" y="1828775"/>
            <a:ext cx="734525" cy="3139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>
            <a:spAutoFit/>
          </a:bodyPr>
          <a:lstStyle>
            <a:lvl1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效率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773153" y="1292386"/>
            <a:ext cx="734525" cy="3139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>
            <a:spAutoFit/>
          </a:bodyPr>
          <a:lstStyle>
            <a:lvl1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机会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3803227" y="1894350"/>
            <a:ext cx="734525" cy="3139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>
            <a:spAutoFit/>
          </a:bodyPr>
          <a:lstStyle>
            <a:lvl1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壁垒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97324" y="2537308"/>
            <a:ext cx="1382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36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+</a:t>
            </a:r>
            <a:endParaRPr lang="en-US" altLang="en-US" sz="3600" i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65037" y="4438853"/>
            <a:ext cx="1382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36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+</a:t>
            </a:r>
            <a:endParaRPr lang="en-US" altLang="en-US" sz="3600" i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4"/>
          <p:cNvSpPr/>
          <p:nvPr/>
        </p:nvSpPr>
        <p:spPr>
          <a:xfrm>
            <a:off x="1979712" y="2766344"/>
            <a:ext cx="7056784" cy="187220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b="1" dirty="0" smtClean="0">
              <a:latin typeface="+mj-ea"/>
              <a:ea typeface="+mj-ea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020314" y="5805264"/>
            <a:ext cx="1111526" cy="3139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>
            <a:spAutoFit/>
          </a:bodyPr>
          <a:lstStyle>
            <a:lvl1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交互和协作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4063280" y="5542963"/>
            <a:ext cx="1111526" cy="3139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>
            <a:spAutoFit/>
          </a:bodyPr>
          <a:lstStyle>
            <a:lvl1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认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知和分析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5323152" y="5798184"/>
            <a:ext cx="1111526" cy="3139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>
            <a:spAutoFit/>
          </a:bodyPr>
          <a:lstStyle>
            <a:lvl1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交付和改进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276100" y="5491332"/>
            <a:ext cx="1111526" cy="3139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>
            <a:spAutoFit/>
          </a:bodyPr>
          <a:lstStyle>
            <a:lvl1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感知和反馈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1" name="标题 1"/>
          <p:cNvSpPr>
            <a:spLocks noGrp="1"/>
          </p:cNvSpPr>
          <p:nvPr>
            <p:ph type="title"/>
          </p:nvPr>
        </p:nvSpPr>
        <p:spPr>
          <a:xfrm>
            <a:off x="395288" y="158204"/>
            <a:ext cx="5112816" cy="729376"/>
          </a:xfrm>
        </p:spPr>
        <p:txBody>
          <a:bodyPr>
            <a:noAutofit/>
          </a:bodyPr>
          <a:lstStyle/>
          <a:p>
            <a:r>
              <a:rPr lang="zh-CN" altLang="en-US" sz="2200" dirty="0" smtClean="0"/>
              <a:t>传统</a:t>
            </a:r>
            <a:r>
              <a:rPr lang="zh-CN" altLang="en-US" sz="2200" dirty="0"/>
              <a:t>行业和企业在互联网时代迎来新的机遇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33431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663" y="1027162"/>
            <a:ext cx="5438775" cy="3409950"/>
          </a:xfrm>
          <a:prstGeom prst="rect">
            <a:avLst/>
          </a:prstGeom>
        </p:spPr>
      </p:pic>
      <p:pic>
        <p:nvPicPr>
          <p:cNvPr id="31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77" y="4077072"/>
            <a:ext cx="3465570" cy="2021582"/>
          </a:xfrm>
          <a:prstGeom prst="rect">
            <a:avLst/>
          </a:prstGeom>
        </p:spPr>
      </p:pic>
      <p:sp>
        <p:nvSpPr>
          <p:cNvPr id="32" name="标题 1"/>
          <p:cNvSpPr txBox="1">
            <a:spLocks/>
          </p:cNvSpPr>
          <p:nvPr/>
        </p:nvSpPr>
        <p:spPr bwMode="auto">
          <a:xfrm>
            <a:off x="3851920" y="4653136"/>
            <a:ext cx="4392488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CN" b="1" dirty="0" smtClean="0">
                <a:solidFill>
                  <a:srgbClr val="00549A"/>
                </a:solidFill>
                <a:latin typeface="微软雅黑" pitchFamily="34" charset="-122"/>
                <a:ea typeface="微软雅黑" pitchFamily="34" charset="-122"/>
              </a:rPr>
              <a:t>IBM</a:t>
            </a:r>
            <a:r>
              <a:rPr lang="zh-CN" altLang="en-US" b="1" dirty="0" smtClean="0">
                <a:solidFill>
                  <a:srgbClr val="00549A"/>
                </a:solidFill>
                <a:latin typeface="微软雅黑" pitchFamily="34" charset="-122"/>
                <a:ea typeface="微软雅黑" pitchFamily="34" charset="-122"/>
              </a:rPr>
              <a:t>联合创新的源泉 </a:t>
            </a:r>
            <a:r>
              <a:rPr lang="en-US" altLang="zh-CN" b="1" dirty="0" smtClean="0">
                <a:solidFill>
                  <a:srgbClr val="00549A"/>
                </a:solidFill>
                <a:latin typeface="微软雅黑" pitchFamily="34" charset="-122"/>
                <a:ea typeface="微软雅黑" pitchFamily="34" charset="-122"/>
              </a:rPr>
              <a:t>– IBM</a:t>
            </a:r>
            <a:r>
              <a:rPr lang="zh-CN" altLang="en-US" b="1" dirty="0" smtClean="0">
                <a:solidFill>
                  <a:srgbClr val="00549A"/>
                </a:solidFill>
                <a:latin typeface="微软雅黑" pitchFamily="34" charset="-122"/>
                <a:ea typeface="微软雅黑" pitchFamily="34" charset="-122"/>
              </a:rPr>
              <a:t>中国开发中心（</a:t>
            </a:r>
            <a:r>
              <a:rPr lang="en-US" altLang="zh-CN" b="1" dirty="0" smtClean="0">
                <a:solidFill>
                  <a:srgbClr val="00549A"/>
                </a:solidFill>
                <a:latin typeface="微软雅黑" pitchFamily="34" charset="-122"/>
                <a:ea typeface="微软雅黑" pitchFamily="34" charset="-122"/>
              </a:rPr>
              <a:t>China Development Lab)</a:t>
            </a:r>
            <a:endParaRPr lang="zh-CN" altLang="en-US" b="1" dirty="0">
              <a:solidFill>
                <a:srgbClr val="00549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597386" y="960717"/>
            <a:ext cx="2592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zh-CN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拓展全球视</a:t>
            </a:r>
            <a:r>
              <a:rPr lang="zh-CN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野</a:t>
            </a:r>
            <a:endParaRPr lang="en-US" altLang="zh-CN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587776" y="1572699"/>
            <a:ext cx="2592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共掌前沿趋势</a:t>
            </a:r>
            <a:endParaRPr lang="en-US" altLang="zh-CN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587776" y="2890369"/>
            <a:ext cx="2592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全面技术创新</a:t>
            </a:r>
            <a:endParaRPr lang="en-US" altLang="zh-CN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587776" y="2231534"/>
            <a:ext cx="2592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重塑商业模式</a:t>
            </a:r>
            <a:endParaRPr lang="en-US" altLang="zh-CN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7" name="Straight Connector 11"/>
          <p:cNvCxnSpPr/>
          <p:nvPr/>
        </p:nvCxnSpPr>
        <p:spPr>
          <a:xfrm flipH="1" flipV="1">
            <a:off x="397495" y="1981582"/>
            <a:ext cx="934145" cy="23835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14"/>
          <p:cNvCxnSpPr/>
          <p:nvPr/>
        </p:nvCxnSpPr>
        <p:spPr>
          <a:xfrm flipV="1">
            <a:off x="3419872" y="3163078"/>
            <a:ext cx="2304256" cy="1418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18"/>
          <p:cNvSpPr/>
          <p:nvPr/>
        </p:nvSpPr>
        <p:spPr>
          <a:xfrm>
            <a:off x="3949670" y="5304110"/>
            <a:ext cx="45107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>
                <a:solidFill>
                  <a:srgbClr val="000000"/>
                </a:solidFill>
                <a:cs typeface="宋体" panose="02010600030101010101" pitchFamily="2" charset="-122"/>
              </a:rPr>
              <a:t>中国最大的跨国企业研发机构，拥有丰富的国际人才团队，全面地创新与服务能力，与国内外众多先进的科研机构建立了广泛的合作关系，并整合了</a:t>
            </a:r>
            <a:r>
              <a:rPr lang="en-US" altLang="zh-CN" sz="1600" dirty="0">
                <a:solidFill>
                  <a:srgbClr val="000000"/>
                </a:solidFill>
                <a:cs typeface="宋体" panose="02010600030101010101" pitchFamily="2" charset="-122"/>
              </a:rPr>
              <a:t>IBM</a:t>
            </a:r>
            <a:r>
              <a:rPr lang="zh-CN" altLang="zh-CN" sz="1600" dirty="0">
                <a:solidFill>
                  <a:srgbClr val="000000"/>
                </a:solidFill>
                <a:cs typeface="宋体" panose="02010600030101010101" pitchFamily="2" charset="-122"/>
              </a:rPr>
              <a:t>在软硬件、服务等领域的优势研发资源</a:t>
            </a:r>
            <a:endParaRPr lang="zh-CN" altLang="en-US" sz="1600" dirty="0"/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395288" y="158204"/>
            <a:ext cx="5297092" cy="729376"/>
          </a:xfrm>
        </p:spPr>
        <p:txBody>
          <a:bodyPr>
            <a:noAutofit/>
          </a:bodyPr>
          <a:lstStyle/>
          <a:p>
            <a:r>
              <a:rPr lang="en-US" altLang="zh-CN" sz="2200" dirty="0" smtClean="0"/>
              <a:t>IBM</a:t>
            </a:r>
            <a:r>
              <a:rPr lang="zh-CN" altLang="en-US" sz="2200" dirty="0"/>
              <a:t>在中国面向行业的联合</a:t>
            </a:r>
            <a:r>
              <a:rPr lang="zh-CN" altLang="en-US" sz="2200" dirty="0" smtClean="0"/>
              <a:t>创新实验室</a:t>
            </a:r>
            <a:r>
              <a:rPr lang="zh-CN" altLang="en-US" sz="2200" dirty="0"/>
              <a:t>和技术联盟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2094832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我们如何看待供应链和物流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-20589" y="1419482"/>
            <a:ext cx="8936340" cy="2726958"/>
            <a:chOff x="28148" y="1285860"/>
            <a:chExt cx="9115852" cy="3285922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540389" y="1772816"/>
              <a:ext cx="8143120" cy="1086874"/>
              <a:chOff x="0" y="0"/>
              <a:chExt cx="5096" cy="624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grpSpPr>
          <p:sp>
            <p:nvSpPr>
              <p:cNvPr id="101" name="AutoShape 7"/>
              <p:cNvSpPr>
                <a:spLocks/>
              </p:cNvSpPr>
              <p:nvPr/>
            </p:nvSpPr>
            <p:spPr bwMode="auto">
              <a:xfrm flipH="1">
                <a:off x="0" y="0"/>
                <a:ext cx="2552" cy="624"/>
              </a:xfrm>
              <a:custGeom>
                <a:avLst/>
                <a:gdLst>
                  <a:gd name="T0" fmla="*/ 0 w 21535"/>
                  <a:gd name="T1" fmla="*/ 0 h 21600"/>
                  <a:gd name="T2" fmla="*/ 21535 w 21535"/>
                  <a:gd name="T3" fmla="*/ 21600 h 21600"/>
                </a:gdLst>
                <a:ahLst/>
                <a:cxnLst/>
                <a:rect l="T0" t="T1" r="T2" b="T3"/>
                <a:pathLst>
                  <a:path w="21535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992" y="1797"/>
                    </a:lnTo>
                    <a:lnTo>
                      <a:pt x="354" y="1797"/>
                    </a:lnTo>
                    <a:cubicBezTo>
                      <a:pt x="354" y="1797"/>
                      <a:pt x="342" y="6025"/>
                      <a:pt x="1063" y="7637"/>
                    </a:cubicBezTo>
                    <a:cubicBezTo>
                      <a:pt x="2267" y="10332"/>
                      <a:pt x="5314" y="11680"/>
                      <a:pt x="10274" y="11680"/>
                    </a:cubicBezTo>
                    <a:cubicBezTo>
                      <a:pt x="14032" y="11680"/>
                      <a:pt x="19845" y="13292"/>
                      <a:pt x="21060" y="16892"/>
                    </a:cubicBezTo>
                    <a:cubicBezTo>
                      <a:pt x="21600" y="18831"/>
                      <a:pt x="21533" y="21600"/>
                      <a:pt x="21533" y="21600"/>
                    </a:cubicBezTo>
                  </a:path>
                </a:pathLst>
              </a:cu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sz="2800">
                  <a:latin typeface="宋体"/>
                  <a:ea typeface="宋体"/>
                  <a:sym typeface="宋体"/>
                </a:endParaRPr>
              </a:p>
            </p:txBody>
          </p:sp>
          <p:sp>
            <p:nvSpPr>
              <p:cNvPr id="102" name="AutoShape 8"/>
              <p:cNvSpPr>
                <a:spLocks/>
              </p:cNvSpPr>
              <p:nvPr/>
            </p:nvSpPr>
            <p:spPr bwMode="auto">
              <a:xfrm>
                <a:off x="2544" y="0"/>
                <a:ext cx="2552" cy="624"/>
              </a:xfrm>
              <a:custGeom>
                <a:avLst/>
                <a:gdLst>
                  <a:gd name="T0" fmla="*/ 0 w 21535"/>
                  <a:gd name="T1" fmla="*/ 0 h 21600"/>
                  <a:gd name="T2" fmla="*/ 21535 w 21535"/>
                  <a:gd name="T3" fmla="*/ 21600 h 21600"/>
                </a:gdLst>
                <a:ahLst/>
                <a:cxnLst/>
                <a:rect l="T0" t="T1" r="T2" b="T3"/>
                <a:pathLst>
                  <a:path w="21535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992" y="1797"/>
                    </a:lnTo>
                    <a:lnTo>
                      <a:pt x="354" y="1797"/>
                    </a:lnTo>
                    <a:cubicBezTo>
                      <a:pt x="354" y="1797"/>
                      <a:pt x="342" y="6025"/>
                      <a:pt x="1063" y="7637"/>
                    </a:cubicBezTo>
                    <a:cubicBezTo>
                      <a:pt x="2267" y="10332"/>
                      <a:pt x="5314" y="11680"/>
                      <a:pt x="10274" y="11680"/>
                    </a:cubicBezTo>
                    <a:cubicBezTo>
                      <a:pt x="14032" y="11680"/>
                      <a:pt x="19845" y="13292"/>
                      <a:pt x="21060" y="16892"/>
                    </a:cubicBezTo>
                    <a:cubicBezTo>
                      <a:pt x="21600" y="18831"/>
                      <a:pt x="21533" y="21600"/>
                      <a:pt x="21533" y="21600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0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sz="2800">
                  <a:latin typeface="宋体"/>
                  <a:ea typeface="宋体"/>
                  <a:sym typeface="宋体"/>
                </a:endParaRPr>
              </a:p>
            </p:txBody>
          </p:sp>
        </p:grpSp>
        <p:sp>
          <p:nvSpPr>
            <p:cNvPr id="7" name="Rectangle 9"/>
            <p:cNvSpPr>
              <a:spLocks/>
            </p:cNvSpPr>
            <p:nvPr/>
          </p:nvSpPr>
          <p:spPr bwMode="auto">
            <a:xfrm>
              <a:off x="1229103" y="3881120"/>
              <a:ext cx="1789696" cy="3065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68893" bIns="38100">
              <a:prstTxWarp prst="textNoShape">
                <a:avLst/>
              </a:prstTxWarp>
            </a:bodyPr>
            <a:lstStyle/>
            <a:p>
              <a:pPr algn="ctr">
                <a:spcBef>
                  <a:spcPts val="800"/>
                </a:spcBef>
              </a:pPr>
              <a:r>
                <a:rPr lang="zh-CN" altLang="en-US" sz="1600" b="1" dirty="0" smtClean="0">
                  <a:solidFill>
                    <a:srgbClr val="333333"/>
                  </a:solidFill>
                  <a:latin typeface="宋体"/>
                  <a:ea typeface="宋体"/>
                  <a:cs typeface="Arial Narrow"/>
                  <a:sym typeface="宋体"/>
                </a:rPr>
                <a:t>供应商</a:t>
              </a:r>
              <a:endParaRPr lang="en-US" sz="1600" b="1" dirty="0">
                <a:solidFill>
                  <a:srgbClr val="333333"/>
                </a:solidFill>
                <a:latin typeface="宋体"/>
                <a:ea typeface="宋体"/>
                <a:cs typeface="Arial Narrow"/>
                <a:sym typeface="宋体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rot="10800000" flipH="1">
              <a:off x="7993196" y="1993024"/>
              <a:ext cx="1598" cy="1891578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800">
                <a:latin typeface="宋体"/>
                <a:ea typeface="宋体"/>
                <a:sym typeface="宋体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rot="10800000" flipH="1">
              <a:off x="1217916" y="1987800"/>
              <a:ext cx="1598" cy="189332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800">
                <a:latin typeface="宋体"/>
                <a:ea typeface="宋体"/>
                <a:sym typeface="宋体"/>
              </a:endParaRPr>
            </a:p>
          </p:txBody>
        </p:sp>
        <p:sp>
          <p:nvSpPr>
            <p:cNvPr id="10" name="Rectangle 12"/>
            <p:cNvSpPr>
              <a:spLocks/>
            </p:cNvSpPr>
            <p:nvPr/>
          </p:nvSpPr>
          <p:spPr bwMode="auto">
            <a:xfrm>
              <a:off x="6213088" y="3895054"/>
              <a:ext cx="1789696" cy="3065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68893" bIns="38100">
              <a:prstTxWarp prst="textNoShape">
                <a:avLst/>
              </a:prstTxWarp>
            </a:bodyPr>
            <a:lstStyle/>
            <a:p>
              <a:pPr algn="ctr">
                <a:spcBef>
                  <a:spcPts val="800"/>
                </a:spcBef>
              </a:pPr>
              <a:r>
                <a:rPr lang="zh-CN" altLang="en-US" sz="1600" b="1" dirty="0" smtClean="0">
                  <a:solidFill>
                    <a:srgbClr val="333333"/>
                  </a:solidFill>
                  <a:latin typeface="宋体"/>
                  <a:ea typeface="宋体"/>
                  <a:cs typeface="Arial Narrow"/>
                  <a:sym typeface="宋体"/>
                </a:rPr>
                <a:t>客户</a:t>
              </a:r>
              <a:endParaRPr lang="en-US" sz="1600" b="1" dirty="0">
                <a:solidFill>
                  <a:srgbClr val="333333"/>
                </a:solidFill>
                <a:latin typeface="宋体"/>
                <a:ea typeface="宋体"/>
                <a:cs typeface="Arial Narrow"/>
                <a:sym typeface="宋体"/>
              </a:endParaRPr>
            </a:p>
          </p:txBody>
        </p:sp>
        <p:sp>
          <p:nvSpPr>
            <p:cNvPr id="11" name="Rectangle 13"/>
            <p:cNvSpPr>
              <a:spLocks/>
            </p:cNvSpPr>
            <p:nvPr/>
          </p:nvSpPr>
          <p:spPr bwMode="auto">
            <a:xfrm>
              <a:off x="249563" y="3770959"/>
              <a:ext cx="984334" cy="4737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68893" bIns="38100">
              <a:prstTxWarp prst="textNoShape">
                <a:avLst/>
              </a:prstTxWarp>
            </a:bodyPr>
            <a:lstStyle/>
            <a:p>
              <a:pPr algn="ctr">
                <a:spcBef>
                  <a:spcPts val="800"/>
                </a:spcBef>
              </a:pPr>
              <a:r>
                <a:rPr lang="zh-CN" altLang="en-US" sz="1200" b="1" dirty="0" smtClean="0">
                  <a:solidFill>
                    <a:srgbClr val="333333"/>
                  </a:solidFill>
                  <a:latin typeface="宋体"/>
                  <a:ea typeface="宋体"/>
                  <a:cs typeface="Arial Narrow"/>
                  <a:sym typeface="宋体"/>
                </a:rPr>
                <a:t>供应商的供应商</a:t>
              </a:r>
              <a:endParaRPr lang="en-US" sz="1200" b="1" dirty="0">
                <a:solidFill>
                  <a:srgbClr val="333333"/>
                </a:solidFill>
                <a:latin typeface="宋体"/>
                <a:ea typeface="宋体"/>
                <a:cs typeface="Arial Narrow"/>
                <a:sym typeface="宋体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2517045" y="3135635"/>
              <a:ext cx="30362" cy="33095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800">
                <a:latin typeface="宋体"/>
                <a:ea typeface="宋体"/>
                <a:sym typeface="宋体"/>
              </a:endParaRPr>
            </a:p>
          </p:txBody>
        </p:sp>
        <p:sp>
          <p:nvSpPr>
            <p:cNvPr id="13" name="Oval 15"/>
            <p:cNvSpPr>
              <a:spLocks/>
            </p:cNvSpPr>
            <p:nvPr/>
          </p:nvSpPr>
          <p:spPr bwMode="auto">
            <a:xfrm>
              <a:off x="2950088" y="2707155"/>
              <a:ext cx="1188870" cy="557372"/>
            </a:xfrm>
            <a:prstGeom prst="ellips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zh-CN" altLang="en-US" sz="2000" b="1" dirty="0" smtClean="0">
                  <a:solidFill>
                    <a:srgbClr val="333333"/>
                  </a:solidFill>
                  <a:latin typeface="宋体"/>
                  <a:ea typeface="宋体"/>
                  <a:sym typeface="宋体"/>
                </a:rPr>
                <a:t>采购</a:t>
              </a:r>
            </a:p>
          </p:txBody>
        </p:sp>
        <p:sp>
          <p:nvSpPr>
            <p:cNvPr id="14" name="Rectangle 17"/>
            <p:cNvSpPr>
              <a:spLocks/>
            </p:cNvSpPr>
            <p:nvPr/>
          </p:nvSpPr>
          <p:spPr bwMode="auto">
            <a:xfrm>
              <a:off x="6184324" y="4293096"/>
              <a:ext cx="2959676" cy="2786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89248" bIns="38100">
              <a:prstTxWarp prst="textNoShape">
                <a:avLst/>
              </a:prstTxWarp>
            </a:bodyPr>
            <a:lstStyle/>
            <a:p>
              <a:pPr marL="12700" algn="ctr">
                <a:spcBef>
                  <a:spcPts val="700"/>
                </a:spcBef>
              </a:pPr>
              <a:r>
                <a:rPr lang="zh-CN" altLang="en-US" sz="1400" b="1" dirty="0" smtClean="0">
                  <a:solidFill>
                    <a:srgbClr val="2F4269"/>
                  </a:solidFill>
                  <a:latin typeface="宋体"/>
                  <a:ea typeface="宋体"/>
                  <a:cs typeface="Arial Narrow"/>
                  <a:sym typeface="宋体"/>
                </a:rPr>
                <a:t>内部或外部</a:t>
              </a:r>
              <a:endParaRPr lang="en-US" sz="1400" b="1" dirty="0">
                <a:solidFill>
                  <a:srgbClr val="2F4269"/>
                </a:solidFill>
                <a:latin typeface="宋体"/>
                <a:ea typeface="宋体"/>
                <a:cs typeface="Arial Narrow"/>
                <a:sym typeface="宋体"/>
              </a:endParaRPr>
            </a:p>
          </p:txBody>
        </p:sp>
        <p:sp>
          <p:nvSpPr>
            <p:cNvPr id="15" name="Rectangle 18"/>
            <p:cNvSpPr>
              <a:spLocks/>
            </p:cNvSpPr>
            <p:nvPr/>
          </p:nvSpPr>
          <p:spPr bwMode="auto">
            <a:xfrm>
              <a:off x="3025191" y="3891570"/>
              <a:ext cx="3170320" cy="3065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68893" bIns="38100">
              <a:prstTxWarp prst="textNoShape">
                <a:avLst/>
              </a:prstTxWarp>
            </a:bodyPr>
            <a:lstStyle/>
            <a:p>
              <a:pPr algn="ctr">
                <a:spcBef>
                  <a:spcPts val="800"/>
                </a:spcBef>
              </a:pPr>
              <a:r>
                <a:rPr lang="zh-CN" altLang="en-US" sz="1600" b="1" dirty="0" smtClean="0">
                  <a:solidFill>
                    <a:srgbClr val="333333"/>
                  </a:solidFill>
                  <a:latin typeface="宋体"/>
                  <a:ea typeface="宋体"/>
                  <a:cs typeface="Arial" pitchFamily="-110" charset="0"/>
                  <a:sym typeface="宋体"/>
                </a:rPr>
                <a:t>本公司</a:t>
              </a:r>
              <a:endParaRPr lang="en-US" sz="1600" b="1" dirty="0">
                <a:solidFill>
                  <a:srgbClr val="333333"/>
                </a:solidFill>
                <a:latin typeface="宋体"/>
                <a:ea typeface="宋体"/>
                <a:cs typeface="Arial" pitchFamily="-110" charset="0"/>
                <a:sym typeface="宋体"/>
              </a:endParaRP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513183" y="2907463"/>
              <a:ext cx="765456" cy="848252"/>
              <a:chOff x="-12" y="0"/>
              <a:chExt cx="478" cy="487"/>
            </a:xfrm>
          </p:grpSpPr>
          <p:grpSp>
            <p:nvGrpSpPr>
              <p:cNvPr id="16" name="Group 20"/>
              <p:cNvGrpSpPr>
                <a:grpSpLocks/>
              </p:cNvGrpSpPr>
              <p:nvPr/>
            </p:nvGrpSpPr>
            <p:grpSpPr bwMode="auto">
              <a:xfrm>
                <a:off x="-2" y="162"/>
                <a:ext cx="468" cy="325"/>
                <a:chOff x="-2" y="0"/>
                <a:chExt cx="468" cy="324"/>
              </a:xfrm>
            </p:grpSpPr>
            <p:grpSp>
              <p:nvGrpSpPr>
                <p:cNvPr id="17" name="Group 2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66" cy="324"/>
                  <a:chOff x="0" y="0"/>
                  <a:chExt cx="466" cy="324"/>
                </a:xfrm>
              </p:grpSpPr>
              <p:sp>
                <p:nvSpPr>
                  <p:cNvPr id="99" name="Oval 2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66" cy="184"/>
                  </a:xfrm>
                  <a:prstGeom prst="ellipse">
                    <a:avLst/>
                  </a:prstGeom>
                  <a:noFill/>
                  <a:ln w="25400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  <p:sp>
                <p:nvSpPr>
                  <p:cNvPr id="100" name="Rectangle 23"/>
                  <p:cNvSpPr>
                    <a:spLocks/>
                  </p:cNvSpPr>
                  <p:nvPr/>
                </p:nvSpPr>
                <p:spPr bwMode="auto">
                  <a:xfrm>
                    <a:off x="68" y="27"/>
                    <a:ext cx="329" cy="29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</p:grpSp>
            <p:sp>
              <p:nvSpPr>
                <p:cNvPr id="98" name="Rectangle 24"/>
                <p:cNvSpPr>
                  <a:spLocks/>
                </p:cNvSpPr>
                <p:nvPr/>
              </p:nvSpPr>
              <p:spPr bwMode="auto">
                <a:xfrm>
                  <a:off x="-2" y="0"/>
                  <a:ext cx="468" cy="17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12700" tIns="12700" rIns="20355" bIns="12700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450"/>
                    </a:spcBef>
                  </a:pPr>
                  <a:r>
                    <a:rPr lang="zh-CN" altLang="en-US" sz="1200" dirty="0" smtClean="0">
                      <a:solidFill>
                        <a:srgbClr val="333333"/>
                      </a:solidFill>
                      <a:latin typeface="宋体"/>
                      <a:ea typeface="宋体"/>
                      <a:cs typeface="Arial Narrow"/>
                      <a:sym typeface="宋体"/>
                    </a:rPr>
                    <a:t>退货</a:t>
                  </a:r>
                  <a:endParaRPr lang="en-US" sz="1200" dirty="0">
                    <a:solidFill>
                      <a:srgbClr val="333333"/>
                    </a:solidFill>
                    <a:latin typeface="宋体"/>
                    <a:ea typeface="宋体"/>
                    <a:cs typeface="Arial Narrow"/>
                    <a:sym typeface="宋体"/>
                  </a:endParaRPr>
                </a:p>
              </p:txBody>
            </p:sp>
          </p:grpSp>
          <p:grpSp>
            <p:nvGrpSpPr>
              <p:cNvPr id="18" name="Group 25"/>
              <p:cNvGrpSpPr>
                <a:grpSpLocks/>
              </p:cNvGrpSpPr>
              <p:nvPr/>
            </p:nvGrpSpPr>
            <p:grpSpPr bwMode="auto">
              <a:xfrm>
                <a:off x="-12" y="0"/>
                <a:ext cx="478" cy="184"/>
                <a:chOff x="-14" y="0"/>
                <a:chExt cx="478" cy="184"/>
              </a:xfrm>
            </p:grpSpPr>
            <p:grpSp>
              <p:nvGrpSpPr>
                <p:cNvPr id="19" name="Group 2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64" cy="184"/>
                  <a:chOff x="0" y="0"/>
                  <a:chExt cx="464" cy="184"/>
                </a:xfrm>
              </p:grpSpPr>
              <p:sp>
                <p:nvSpPr>
                  <p:cNvPr id="95" name="Oval 2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64" cy="184"/>
                  </a:xfrm>
                  <a:prstGeom prst="ellipse">
                    <a:avLst/>
                  </a:prstGeom>
                  <a:noFill/>
                  <a:ln w="25400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  <p:sp>
                <p:nvSpPr>
                  <p:cNvPr id="96" name="Rectangle 28"/>
                  <p:cNvSpPr>
                    <a:spLocks/>
                  </p:cNvSpPr>
                  <p:nvPr/>
                </p:nvSpPr>
                <p:spPr bwMode="auto">
                  <a:xfrm>
                    <a:off x="67" y="27"/>
                    <a:ext cx="329" cy="13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</p:grpSp>
            <p:sp>
              <p:nvSpPr>
                <p:cNvPr id="94" name="Rectangle 29"/>
                <p:cNvSpPr>
                  <a:spLocks/>
                </p:cNvSpPr>
                <p:nvPr/>
              </p:nvSpPr>
              <p:spPr bwMode="auto">
                <a:xfrm>
                  <a:off x="-14" y="0"/>
                  <a:ext cx="478" cy="17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12700" tIns="12700" rIns="20355" bIns="12700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450"/>
                    </a:spcBef>
                  </a:pPr>
                  <a:r>
                    <a:rPr lang="zh-CN" altLang="en-US" sz="1200" dirty="0" smtClean="0">
                      <a:solidFill>
                        <a:srgbClr val="333333"/>
                      </a:solidFill>
                      <a:latin typeface="宋体"/>
                      <a:ea typeface="宋体"/>
                      <a:cs typeface="Arial Narrow"/>
                      <a:sym typeface="宋体"/>
                    </a:rPr>
                    <a:t>配送</a:t>
                  </a:r>
                  <a:endParaRPr lang="en-US" sz="1200" dirty="0">
                    <a:solidFill>
                      <a:srgbClr val="333333"/>
                    </a:solidFill>
                    <a:latin typeface="宋体"/>
                    <a:ea typeface="宋体"/>
                    <a:cs typeface="Arial Narrow"/>
                    <a:sym typeface="宋体"/>
                  </a:endParaRPr>
                </a:p>
              </p:txBody>
            </p:sp>
          </p:grpSp>
        </p:grpSp>
        <p:grpSp>
          <p:nvGrpSpPr>
            <p:cNvPr id="29" name="Group 30"/>
            <p:cNvGrpSpPr>
              <a:grpSpLocks/>
            </p:cNvGrpSpPr>
            <p:nvPr/>
          </p:nvGrpSpPr>
          <p:grpSpPr bwMode="auto">
            <a:xfrm>
              <a:off x="6102829" y="2628777"/>
              <a:ext cx="1938304" cy="1126933"/>
              <a:chOff x="-11" y="0"/>
              <a:chExt cx="1213" cy="647"/>
            </a:xfrm>
          </p:grpSpPr>
          <p:grpSp>
            <p:nvGrpSpPr>
              <p:cNvPr id="30" name="Group 31"/>
              <p:cNvGrpSpPr>
                <a:grpSpLocks/>
              </p:cNvGrpSpPr>
              <p:nvPr/>
            </p:nvGrpSpPr>
            <p:grpSpPr bwMode="auto">
              <a:xfrm>
                <a:off x="398" y="160"/>
                <a:ext cx="416" cy="185"/>
                <a:chOff x="0" y="0"/>
                <a:chExt cx="415" cy="184"/>
              </a:xfrm>
            </p:grpSpPr>
            <p:sp>
              <p:nvSpPr>
                <p:cNvPr id="89" name="Rectangle 32"/>
                <p:cNvSpPr>
                  <a:spLocks/>
                </p:cNvSpPr>
                <p:nvPr/>
              </p:nvSpPr>
              <p:spPr bwMode="auto">
                <a:xfrm>
                  <a:off x="64" y="0"/>
                  <a:ext cx="312" cy="17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12700" tIns="12700" rIns="20355" bIns="12700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450"/>
                    </a:spcBef>
                  </a:pPr>
                  <a:r>
                    <a:rPr lang="zh-CN" altLang="en-US" sz="1200" dirty="0" smtClean="0">
                      <a:solidFill>
                        <a:srgbClr val="343434"/>
                      </a:solidFill>
                      <a:latin typeface="宋体"/>
                      <a:ea typeface="宋体"/>
                      <a:cs typeface="Arial Narrow"/>
                      <a:sym typeface="宋体"/>
                    </a:rPr>
                    <a:t>生产</a:t>
                  </a:r>
                </a:p>
              </p:txBody>
            </p:sp>
            <p:sp>
              <p:nvSpPr>
                <p:cNvPr id="90" name="Oval 33"/>
                <p:cNvSpPr>
                  <a:spLocks/>
                </p:cNvSpPr>
                <p:nvPr/>
              </p:nvSpPr>
              <p:spPr bwMode="auto">
                <a:xfrm>
                  <a:off x="0" y="0"/>
                  <a:ext cx="415" cy="184"/>
                </a:xfrm>
                <a:prstGeom prst="ellipse">
                  <a:avLst/>
                </a:prstGeom>
                <a:noFill/>
                <a:ln w="25400">
                  <a:solidFill>
                    <a:srgbClr val="91919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 sz="2800">
                    <a:latin typeface="宋体"/>
                    <a:ea typeface="宋体"/>
                    <a:sym typeface="宋体"/>
                  </a:endParaRPr>
                </a:p>
              </p:txBody>
            </p:sp>
          </p:grpSp>
          <p:grpSp>
            <p:nvGrpSpPr>
              <p:cNvPr id="31" name="Group 34"/>
              <p:cNvGrpSpPr>
                <a:grpSpLocks/>
              </p:cNvGrpSpPr>
              <p:nvPr/>
            </p:nvGrpSpPr>
            <p:grpSpPr bwMode="auto">
              <a:xfrm>
                <a:off x="-11" y="160"/>
                <a:ext cx="478" cy="325"/>
                <a:chOff x="-13" y="0"/>
                <a:chExt cx="478" cy="324"/>
              </a:xfrm>
            </p:grpSpPr>
            <p:grpSp>
              <p:nvGrpSpPr>
                <p:cNvPr id="32" name="Group 3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65" cy="324"/>
                  <a:chOff x="0" y="0"/>
                  <a:chExt cx="465" cy="324"/>
                </a:xfrm>
              </p:grpSpPr>
              <p:sp>
                <p:nvSpPr>
                  <p:cNvPr id="87" name="Oval 3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65" cy="184"/>
                  </a:xfrm>
                  <a:prstGeom prst="ellipse">
                    <a:avLst/>
                  </a:prstGeom>
                  <a:noFill/>
                  <a:ln w="25400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  <p:sp>
                <p:nvSpPr>
                  <p:cNvPr id="88" name="Rectangle 37"/>
                  <p:cNvSpPr>
                    <a:spLocks/>
                  </p:cNvSpPr>
                  <p:nvPr/>
                </p:nvSpPr>
                <p:spPr bwMode="auto">
                  <a:xfrm>
                    <a:off x="68" y="27"/>
                    <a:ext cx="328" cy="29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</p:grpSp>
            <p:sp>
              <p:nvSpPr>
                <p:cNvPr id="86" name="Rectangle 38"/>
                <p:cNvSpPr>
                  <a:spLocks/>
                </p:cNvSpPr>
                <p:nvPr/>
              </p:nvSpPr>
              <p:spPr bwMode="auto">
                <a:xfrm>
                  <a:off x="-13" y="0"/>
                  <a:ext cx="478" cy="18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12700" tIns="12700" rIns="20355" bIns="12700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450"/>
                    </a:spcBef>
                  </a:pPr>
                  <a:r>
                    <a:rPr lang="zh-CN" altLang="en-US" sz="1200" dirty="0" smtClean="0">
                      <a:solidFill>
                        <a:srgbClr val="343434"/>
                      </a:solidFill>
                      <a:latin typeface="宋体"/>
                      <a:ea typeface="宋体"/>
                      <a:cs typeface="Arial Narrow"/>
                      <a:sym typeface="宋体"/>
                    </a:rPr>
                    <a:t>采购</a:t>
                  </a:r>
                  <a:endParaRPr lang="en-US" sz="1200" dirty="0">
                    <a:solidFill>
                      <a:srgbClr val="343434"/>
                    </a:solidFill>
                    <a:latin typeface="宋体"/>
                    <a:ea typeface="宋体"/>
                    <a:cs typeface="Arial Narrow"/>
                    <a:sym typeface="宋体"/>
                  </a:endParaRPr>
                </a:p>
              </p:txBody>
            </p:sp>
          </p:grpSp>
          <p:grpSp>
            <p:nvGrpSpPr>
              <p:cNvPr id="33" name="Group 39"/>
              <p:cNvGrpSpPr>
                <a:grpSpLocks/>
              </p:cNvGrpSpPr>
              <p:nvPr/>
            </p:nvGrpSpPr>
            <p:grpSpPr bwMode="auto">
              <a:xfrm>
                <a:off x="734" y="316"/>
                <a:ext cx="468" cy="331"/>
                <a:chOff x="-2" y="-6"/>
                <a:chExt cx="468" cy="330"/>
              </a:xfrm>
            </p:grpSpPr>
            <p:grpSp>
              <p:nvGrpSpPr>
                <p:cNvPr id="34" name="Group 4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66" cy="324"/>
                  <a:chOff x="0" y="0"/>
                  <a:chExt cx="466" cy="324"/>
                </a:xfrm>
              </p:grpSpPr>
              <p:sp>
                <p:nvSpPr>
                  <p:cNvPr id="83" name="Oval 4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66" cy="184"/>
                  </a:xfrm>
                  <a:prstGeom prst="ellipse">
                    <a:avLst/>
                  </a:prstGeom>
                  <a:noFill/>
                  <a:ln w="25400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  <p:sp>
                <p:nvSpPr>
                  <p:cNvPr id="84" name="Rectangle 42"/>
                  <p:cNvSpPr>
                    <a:spLocks/>
                  </p:cNvSpPr>
                  <p:nvPr/>
                </p:nvSpPr>
                <p:spPr bwMode="auto">
                  <a:xfrm>
                    <a:off x="68" y="27"/>
                    <a:ext cx="329" cy="29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</p:grpSp>
            <p:sp>
              <p:nvSpPr>
                <p:cNvPr id="82" name="Rectangle 43"/>
                <p:cNvSpPr>
                  <a:spLocks/>
                </p:cNvSpPr>
                <p:nvPr/>
              </p:nvSpPr>
              <p:spPr bwMode="auto">
                <a:xfrm>
                  <a:off x="-2" y="-6"/>
                  <a:ext cx="468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12700" tIns="12700" rIns="20355" bIns="12700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450"/>
                    </a:spcBef>
                  </a:pPr>
                  <a:r>
                    <a:rPr lang="zh-CN" altLang="en-US" sz="1200" dirty="0" smtClean="0">
                      <a:solidFill>
                        <a:srgbClr val="333333"/>
                      </a:solidFill>
                      <a:latin typeface="宋体"/>
                      <a:ea typeface="宋体"/>
                      <a:cs typeface="Arial Narrow"/>
                      <a:sym typeface="宋体"/>
                    </a:rPr>
                    <a:t>退货</a:t>
                  </a:r>
                  <a:endParaRPr lang="en-US" sz="1200" dirty="0">
                    <a:solidFill>
                      <a:srgbClr val="333333"/>
                    </a:solidFill>
                    <a:latin typeface="宋体"/>
                    <a:ea typeface="宋体"/>
                    <a:cs typeface="Arial Narrow"/>
                    <a:sym typeface="宋体"/>
                  </a:endParaRPr>
                </a:p>
              </p:txBody>
            </p:sp>
          </p:grpSp>
          <p:grpSp>
            <p:nvGrpSpPr>
              <p:cNvPr id="35" name="Group 44"/>
              <p:cNvGrpSpPr>
                <a:grpSpLocks/>
              </p:cNvGrpSpPr>
              <p:nvPr/>
            </p:nvGrpSpPr>
            <p:grpSpPr bwMode="auto">
              <a:xfrm>
                <a:off x="374" y="0"/>
                <a:ext cx="464" cy="184"/>
                <a:chOff x="0" y="0"/>
                <a:chExt cx="464" cy="184"/>
              </a:xfrm>
            </p:grpSpPr>
            <p:sp>
              <p:nvSpPr>
                <p:cNvPr id="79" name="Oval 45"/>
                <p:cNvSpPr>
                  <a:spLocks/>
                </p:cNvSpPr>
                <p:nvPr/>
              </p:nvSpPr>
              <p:spPr bwMode="auto">
                <a:xfrm>
                  <a:off x="0" y="0"/>
                  <a:ext cx="464" cy="184"/>
                </a:xfrm>
                <a:prstGeom prst="ellipse">
                  <a:avLst/>
                </a:prstGeom>
                <a:noFill/>
                <a:ln w="25400">
                  <a:solidFill>
                    <a:srgbClr val="91919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 sz="2800">
                    <a:latin typeface="宋体"/>
                    <a:ea typeface="宋体"/>
                    <a:sym typeface="宋体"/>
                  </a:endParaRPr>
                </a:p>
              </p:txBody>
            </p:sp>
            <p:sp>
              <p:nvSpPr>
                <p:cNvPr id="80" name="Rectangle 46"/>
                <p:cNvSpPr>
                  <a:spLocks/>
                </p:cNvSpPr>
                <p:nvPr/>
              </p:nvSpPr>
              <p:spPr bwMode="auto">
                <a:xfrm>
                  <a:off x="3" y="15"/>
                  <a:ext cx="461" cy="12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square" lIns="0" tIns="0" rIns="39949" bIns="0" anchor="ctr">
                  <a:prstTxWarp prst="textNoShape">
                    <a:avLst/>
                  </a:prstTxWarp>
                  <a:spAutoFit/>
                </a:bodyPr>
                <a:lstStyle/>
                <a:p>
                  <a:pPr marL="39688" algn="ctr"/>
                  <a:r>
                    <a:rPr lang="zh-CN" altLang="en-US" sz="1200" dirty="0" smtClean="0">
                      <a:solidFill>
                        <a:srgbClr val="343434"/>
                      </a:solidFill>
                      <a:latin typeface="宋体"/>
                      <a:ea typeface="宋体"/>
                      <a:cs typeface="Arial Narrow"/>
                      <a:sym typeface="宋体"/>
                    </a:rPr>
                    <a:t>计划</a:t>
                  </a:r>
                </a:p>
              </p:txBody>
            </p:sp>
          </p:grpSp>
          <p:grpSp>
            <p:nvGrpSpPr>
              <p:cNvPr id="39" name="Group 47"/>
              <p:cNvGrpSpPr>
                <a:grpSpLocks/>
              </p:cNvGrpSpPr>
              <p:nvPr/>
            </p:nvGrpSpPr>
            <p:grpSpPr bwMode="auto">
              <a:xfrm>
                <a:off x="730" y="160"/>
                <a:ext cx="472" cy="185"/>
                <a:chOff x="-8" y="0"/>
                <a:chExt cx="472" cy="184"/>
              </a:xfrm>
            </p:grpSpPr>
            <p:grpSp>
              <p:nvGrpSpPr>
                <p:cNvPr id="45" name="Group 4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64" cy="184"/>
                  <a:chOff x="0" y="0"/>
                  <a:chExt cx="464" cy="184"/>
                </a:xfrm>
              </p:grpSpPr>
              <p:sp>
                <p:nvSpPr>
                  <p:cNvPr id="77" name="Oval 4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64" cy="184"/>
                  </a:xfrm>
                  <a:prstGeom prst="ellipse">
                    <a:avLst/>
                  </a:prstGeom>
                  <a:noFill/>
                  <a:ln w="25400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  <p:sp>
                <p:nvSpPr>
                  <p:cNvPr id="78" name="Rectangle 50"/>
                  <p:cNvSpPr>
                    <a:spLocks/>
                  </p:cNvSpPr>
                  <p:nvPr/>
                </p:nvSpPr>
                <p:spPr bwMode="auto">
                  <a:xfrm>
                    <a:off x="67" y="27"/>
                    <a:ext cx="329" cy="13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</p:grpSp>
            <p:sp>
              <p:nvSpPr>
                <p:cNvPr id="76" name="Rectangle 51"/>
                <p:cNvSpPr>
                  <a:spLocks/>
                </p:cNvSpPr>
                <p:nvPr/>
              </p:nvSpPr>
              <p:spPr bwMode="auto">
                <a:xfrm>
                  <a:off x="-8" y="0"/>
                  <a:ext cx="466" cy="17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12700" tIns="12700" rIns="20355" bIns="12700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450"/>
                    </a:spcBef>
                  </a:pPr>
                  <a:r>
                    <a:rPr lang="zh-CN" altLang="en-US" sz="1200" smtClean="0">
                      <a:solidFill>
                        <a:srgbClr val="333333"/>
                      </a:solidFill>
                      <a:latin typeface="宋体"/>
                      <a:ea typeface="宋体"/>
                      <a:cs typeface="Arial Narrow"/>
                      <a:sym typeface="宋体"/>
                    </a:rPr>
                    <a:t>交付</a:t>
                  </a:r>
                  <a:endParaRPr lang="en-US" sz="1200" dirty="0">
                    <a:solidFill>
                      <a:srgbClr val="333333"/>
                    </a:solidFill>
                    <a:latin typeface="宋体"/>
                    <a:ea typeface="宋体"/>
                    <a:cs typeface="Arial Narrow"/>
                    <a:sym typeface="宋体"/>
                  </a:endParaRPr>
                </a:p>
              </p:txBody>
            </p:sp>
          </p:grpSp>
          <p:grpSp>
            <p:nvGrpSpPr>
              <p:cNvPr id="49" name="Group 52"/>
              <p:cNvGrpSpPr>
                <a:grpSpLocks/>
              </p:cNvGrpSpPr>
              <p:nvPr/>
            </p:nvGrpSpPr>
            <p:grpSpPr bwMode="auto">
              <a:xfrm>
                <a:off x="0" y="322"/>
                <a:ext cx="466" cy="325"/>
                <a:chOff x="0" y="0"/>
                <a:chExt cx="466" cy="324"/>
              </a:xfrm>
            </p:grpSpPr>
            <p:grpSp>
              <p:nvGrpSpPr>
                <p:cNvPr id="55" name="Group 5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66" cy="324"/>
                  <a:chOff x="0" y="0"/>
                  <a:chExt cx="466" cy="324"/>
                </a:xfrm>
              </p:grpSpPr>
              <p:sp>
                <p:nvSpPr>
                  <p:cNvPr id="73" name="Oval 5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66" cy="184"/>
                  </a:xfrm>
                  <a:prstGeom prst="ellipse">
                    <a:avLst/>
                  </a:prstGeom>
                  <a:noFill/>
                  <a:ln w="25400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  <p:sp>
                <p:nvSpPr>
                  <p:cNvPr id="74" name="Rectangle 55"/>
                  <p:cNvSpPr>
                    <a:spLocks/>
                  </p:cNvSpPr>
                  <p:nvPr/>
                </p:nvSpPr>
                <p:spPr bwMode="auto">
                  <a:xfrm>
                    <a:off x="68" y="27"/>
                    <a:ext cx="329" cy="29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</p:grpSp>
            <p:sp>
              <p:nvSpPr>
                <p:cNvPr id="72" name="Rectangle 56"/>
                <p:cNvSpPr>
                  <a:spLocks/>
                </p:cNvSpPr>
                <p:nvPr/>
              </p:nvSpPr>
              <p:spPr bwMode="auto">
                <a:xfrm>
                  <a:off x="2" y="0"/>
                  <a:ext cx="460" cy="17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12700" tIns="12700" rIns="20355" bIns="12700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450"/>
                    </a:spcBef>
                  </a:pPr>
                  <a:r>
                    <a:rPr lang="zh-CN" altLang="en-US" sz="1200" dirty="0" smtClean="0">
                      <a:solidFill>
                        <a:srgbClr val="333333"/>
                      </a:solidFill>
                      <a:latin typeface="宋体"/>
                      <a:ea typeface="宋体"/>
                      <a:cs typeface="Arial Narrow"/>
                      <a:sym typeface="宋体"/>
                    </a:rPr>
                    <a:t>退货</a:t>
                  </a:r>
                  <a:endParaRPr lang="en-US" sz="1200" dirty="0">
                    <a:solidFill>
                      <a:srgbClr val="333333"/>
                    </a:solidFill>
                    <a:latin typeface="宋体"/>
                    <a:ea typeface="宋体"/>
                    <a:cs typeface="Arial Narrow"/>
                    <a:sym typeface="宋体"/>
                  </a:endParaRPr>
                </a:p>
              </p:txBody>
            </p:sp>
          </p:grpSp>
        </p:grpSp>
        <p:grpSp>
          <p:nvGrpSpPr>
            <p:cNvPr id="56" name="Group 57"/>
            <p:cNvGrpSpPr>
              <a:grpSpLocks/>
            </p:cNvGrpSpPr>
            <p:nvPr/>
          </p:nvGrpSpPr>
          <p:grpSpPr bwMode="auto">
            <a:xfrm>
              <a:off x="7906908" y="2907463"/>
              <a:ext cx="762220" cy="848252"/>
              <a:chOff x="-10" y="0"/>
              <a:chExt cx="477" cy="487"/>
            </a:xfrm>
          </p:grpSpPr>
          <p:grpSp>
            <p:nvGrpSpPr>
              <p:cNvPr id="57" name="Group 58"/>
              <p:cNvGrpSpPr>
                <a:grpSpLocks/>
              </p:cNvGrpSpPr>
              <p:nvPr/>
            </p:nvGrpSpPr>
            <p:grpSpPr bwMode="auto">
              <a:xfrm>
                <a:off x="-10" y="0"/>
                <a:ext cx="477" cy="325"/>
                <a:chOff x="-12" y="0"/>
                <a:chExt cx="477" cy="325"/>
              </a:xfrm>
            </p:grpSpPr>
            <p:grpSp>
              <p:nvGrpSpPr>
                <p:cNvPr id="61" name="Group 5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65" cy="325"/>
                  <a:chOff x="0" y="0"/>
                  <a:chExt cx="465" cy="325"/>
                </a:xfrm>
              </p:grpSpPr>
              <p:sp>
                <p:nvSpPr>
                  <p:cNvPr id="63" name="Oval 6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65" cy="184"/>
                  </a:xfrm>
                  <a:prstGeom prst="ellipse">
                    <a:avLst/>
                  </a:prstGeom>
                  <a:noFill/>
                  <a:ln w="25400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latin typeface="宋体"/>
                      <a:ea typeface="宋体"/>
                      <a:cs typeface="Arial Narrow"/>
                      <a:sym typeface="宋体"/>
                    </a:endParaRPr>
                  </a:p>
                </p:txBody>
              </p:sp>
              <p:sp>
                <p:nvSpPr>
                  <p:cNvPr id="64" name="Rectangle 61"/>
                  <p:cNvSpPr>
                    <a:spLocks/>
                  </p:cNvSpPr>
                  <p:nvPr/>
                </p:nvSpPr>
                <p:spPr bwMode="auto">
                  <a:xfrm>
                    <a:off x="68" y="27"/>
                    <a:ext cx="328" cy="29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</p:grpSp>
            <p:sp>
              <p:nvSpPr>
                <p:cNvPr id="62" name="Rectangle 62"/>
                <p:cNvSpPr>
                  <a:spLocks/>
                </p:cNvSpPr>
                <p:nvPr/>
              </p:nvSpPr>
              <p:spPr bwMode="auto">
                <a:xfrm>
                  <a:off x="-12" y="0"/>
                  <a:ext cx="476" cy="18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12700" tIns="12700" rIns="20355" bIns="12700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450"/>
                    </a:spcBef>
                  </a:pPr>
                  <a:r>
                    <a:rPr lang="zh-CN" altLang="en-US" sz="1200" smtClean="0">
                      <a:solidFill>
                        <a:srgbClr val="343434"/>
                      </a:solidFill>
                      <a:latin typeface="宋体"/>
                      <a:ea typeface="宋体"/>
                      <a:cs typeface="Arial Narrow"/>
                      <a:sym typeface="宋体"/>
                    </a:rPr>
                    <a:t>采购</a:t>
                  </a:r>
                  <a:endParaRPr lang="en-US" sz="1200" dirty="0">
                    <a:solidFill>
                      <a:srgbClr val="343434"/>
                    </a:solidFill>
                    <a:latin typeface="宋体"/>
                    <a:ea typeface="宋体"/>
                    <a:cs typeface="Arial Narrow"/>
                    <a:sym typeface="宋体"/>
                  </a:endParaRPr>
                </a:p>
              </p:txBody>
            </p:sp>
          </p:grpSp>
          <p:grpSp>
            <p:nvGrpSpPr>
              <p:cNvPr id="65" name="Group 63"/>
              <p:cNvGrpSpPr>
                <a:grpSpLocks/>
              </p:cNvGrpSpPr>
              <p:nvPr/>
            </p:nvGrpSpPr>
            <p:grpSpPr bwMode="auto">
              <a:xfrm>
                <a:off x="-2" y="156"/>
                <a:ext cx="468" cy="331"/>
                <a:chOff x="-2" y="-6"/>
                <a:chExt cx="468" cy="330"/>
              </a:xfrm>
            </p:grpSpPr>
            <p:grpSp>
              <p:nvGrpSpPr>
                <p:cNvPr id="66" name="Group 6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66" cy="324"/>
                  <a:chOff x="0" y="0"/>
                  <a:chExt cx="466" cy="324"/>
                </a:xfrm>
              </p:grpSpPr>
              <p:sp>
                <p:nvSpPr>
                  <p:cNvPr id="59" name="Oval 6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66" cy="184"/>
                  </a:xfrm>
                  <a:prstGeom prst="ellipse">
                    <a:avLst/>
                  </a:prstGeom>
                  <a:noFill/>
                  <a:ln w="25400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  <p:sp>
                <p:nvSpPr>
                  <p:cNvPr id="60" name="Rectangle 66"/>
                  <p:cNvSpPr>
                    <a:spLocks/>
                  </p:cNvSpPr>
                  <p:nvPr/>
                </p:nvSpPr>
                <p:spPr bwMode="auto">
                  <a:xfrm>
                    <a:off x="68" y="27"/>
                    <a:ext cx="329" cy="29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</p:grpSp>
            <p:sp>
              <p:nvSpPr>
                <p:cNvPr id="58" name="Rectangle 67"/>
                <p:cNvSpPr>
                  <a:spLocks/>
                </p:cNvSpPr>
                <p:nvPr/>
              </p:nvSpPr>
              <p:spPr bwMode="auto">
                <a:xfrm>
                  <a:off x="-2" y="-6"/>
                  <a:ext cx="468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12700" tIns="12700" rIns="20355" bIns="12700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450"/>
                    </a:spcBef>
                  </a:pPr>
                  <a:r>
                    <a:rPr lang="zh-CN" altLang="en-US" sz="1200" dirty="0" smtClean="0">
                      <a:solidFill>
                        <a:srgbClr val="333333"/>
                      </a:solidFill>
                      <a:latin typeface="宋体"/>
                      <a:ea typeface="宋体"/>
                      <a:cs typeface="Arial Narrow"/>
                      <a:sym typeface="宋体"/>
                    </a:rPr>
                    <a:t>退货</a:t>
                  </a:r>
                  <a:endParaRPr lang="en-US" sz="1200" dirty="0">
                    <a:solidFill>
                      <a:srgbClr val="333333"/>
                    </a:solidFill>
                    <a:latin typeface="宋体"/>
                    <a:ea typeface="宋体"/>
                    <a:cs typeface="Arial Narrow"/>
                    <a:sym typeface="宋体"/>
                  </a:endParaRPr>
                </a:p>
              </p:txBody>
            </p:sp>
          </p:grpSp>
        </p:grpSp>
        <p:grpSp>
          <p:nvGrpSpPr>
            <p:cNvPr id="67" name="Group 68"/>
            <p:cNvGrpSpPr>
              <a:grpSpLocks/>
            </p:cNvGrpSpPr>
            <p:nvPr/>
          </p:nvGrpSpPr>
          <p:grpSpPr bwMode="auto">
            <a:xfrm>
              <a:off x="1130030" y="2628777"/>
              <a:ext cx="1938304" cy="1126933"/>
              <a:chOff x="-11" y="0"/>
              <a:chExt cx="1213" cy="647"/>
            </a:xfrm>
          </p:grpSpPr>
          <p:grpSp>
            <p:nvGrpSpPr>
              <p:cNvPr id="68" name="Group 69"/>
              <p:cNvGrpSpPr>
                <a:grpSpLocks/>
              </p:cNvGrpSpPr>
              <p:nvPr/>
            </p:nvGrpSpPr>
            <p:grpSpPr bwMode="auto">
              <a:xfrm>
                <a:off x="397" y="160"/>
                <a:ext cx="417" cy="185"/>
                <a:chOff x="-1" y="0"/>
                <a:chExt cx="416" cy="184"/>
              </a:xfrm>
            </p:grpSpPr>
            <p:sp>
              <p:nvSpPr>
                <p:cNvPr id="53" name="Rectangle 70"/>
                <p:cNvSpPr>
                  <a:spLocks/>
                </p:cNvSpPr>
                <p:nvPr/>
              </p:nvSpPr>
              <p:spPr bwMode="auto">
                <a:xfrm>
                  <a:off x="-1" y="0"/>
                  <a:ext cx="416" cy="17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12700" tIns="12700" rIns="20355" bIns="12700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450"/>
                    </a:spcBef>
                  </a:pPr>
                  <a:r>
                    <a:rPr lang="zh-CN" altLang="en-US" sz="1200" dirty="0" smtClean="0">
                      <a:solidFill>
                        <a:srgbClr val="343434"/>
                      </a:solidFill>
                      <a:latin typeface="宋体"/>
                      <a:ea typeface="宋体"/>
                      <a:cs typeface="Arial Narrow"/>
                      <a:sym typeface="宋体"/>
                    </a:rPr>
                    <a:t>生产</a:t>
                  </a:r>
                </a:p>
              </p:txBody>
            </p:sp>
            <p:sp>
              <p:nvSpPr>
                <p:cNvPr id="54" name="Oval 71"/>
                <p:cNvSpPr>
                  <a:spLocks/>
                </p:cNvSpPr>
                <p:nvPr/>
              </p:nvSpPr>
              <p:spPr bwMode="auto">
                <a:xfrm>
                  <a:off x="0" y="0"/>
                  <a:ext cx="415" cy="184"/>
                </a:xfrm>
                <a:prstGeom prst="ellipse">
                  <a:avLst/>
                </a:prstGeom>
                <a:noFill/>
                <a:ln w="25400">
                  <a:solidFill>
                    <a:srgbClr val="91919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 sz="2800">
                    <a:latin typeface="宋体"/>
                    <a:ea typeface="宋体"/>
                    <a:sym typeface="宋体"/>
                  </a:endParaRPr>
                </a:p>
              </p:txBody>
            </p:sp>
          </p:grpSp>
          <p:grpSp>
            <p:nvGrpSpPr>
              <p:cNvPr id="69" name="Group 72"/>
              <p:cNvGrpSpPr>
                <a:grpSpLocks/>
              </p:cNvGrpSpPr>
              <p:nvPr/>
            </p:nvGrpSpPr>
            <p:grpSpPr bwMode="auto">
              <a:xfrm>
                <a:off x="-11" y="160"/>
                <a:ext cx="478" cy="325"/>
                <a:chOff x="-13" y="0"/>
                <a:chExt cx="478" cy="324"/>
              </a:xfrm>
            </p:grpSpPr>
            <p:grpSp>
              <p:nvGrpSpPr>
                <p:cNvPr id="70" name="Group 7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65" cy="324"/>
                  <a:chOff x="0" y="0"/>
                  <a:chExt cx="465" cy="324"/>
                </a:xfrm>
              </p:grpSpPr>
              <p:sp>
                <p:nvSpPr>
                  <p:cNvPr id="51" name="Oval 7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65" cy="184"/>
                  </a:xfrm>
                  <a:prstGeom prst="ellipse">
                    <a:avLst/>
                  </a:prstGeom>
                  <a:noFill/>
                  <a:ln w="25400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  <p:sp>
                <p:nvSpPr>
                  <p:cNvPr id="52" name="Rectangle 75"/>
                  <p:cNvSpPr>
                    <a:spLocks/>
                  </p:cNvSpPr>
                  <p:nvPr/>
                </p:nvSpPr>
                <p:spPr bwMode="auto">
                  <a:xfrm>
                    <a:off x="68" y="27"/>
                    <a:ext cx="328" cy="29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</p:grpSp>
            <p:sp>
              <p:nvSpPr>
                <p:cNvPr id="50" name="Rectangle 76"/>
                <p:cNvSpPr>
                  <a:spLocks/>
                </p:cNvSpPr>
                <p:nvPr/>
              </p:nvSpPr>
              <p:spPr bwMode="auto">
                <a:xfrm>
                  <a:off x="-13" y="0"/>
                  <a:ext cx="478" cy="18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12700" tIns="12700" rIns="20355" bIns="12700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450"/>
                    </a:spcBef>
                  </a:pPr>
                  <a:r>
                    <a:rPr lang="zh-CN" altLang="en-US" sz="1200" dirty="0" smtClean="0">
                      <a:solidFill>
                        <a:srgbClr val="343434"/>
                      </a:solidFill>
                      <a:latin typeface="宋体"/>
                      <a:ea typeface="宋体"/>
                      <a:cs typeface="Arial Narrow"/>
                      <a:sym typeface="宋体"/>
                    </a:rPr>
                    <a:t>采购</a:t>
                  </a:r>
                  <a:endParaRPr lang="en-US" sz="1200" dirty="0">
                    <a:solidFill>
                      <a:srgbClr val="343434"/>
                    </a:solidFill>
                    <a:latin typeface="宋体"/>
                    <a:ea typeface="宋体"/>
                    <a:cs typeface="Arial Narrow"/>
                    <a:sym typeface="宋体"/>
                  </a:endParaRPr>
                </a:p>
              </p:txBody>
            </p:sp>
          </p:grpSp>
          <p:grpSp>
            <p:nvGrpSpPr>
              <p:cNvPr id="71" name="Group 77"/>
              <p:cNvGrpSpPr>
                <a:grpSpLocks/>
              </p:cNvGrpSpPr>
              <p:nvPr/>
            </p:nvGrpSpPr>
            <p:grpSpPr bwMode="auto">
              <a:xfrm>
                <a:off x="734" y="317"/>
                <a:ext cx="468" cy="330"/>
                <a:chOff x="-2" y="-5"/>
                <a:chExt cx="468" cy="329"/>
              </a:xfrm>
            </p:grpSpPr>
            <p:grpSp>
              <p:nvGrpSpPr>
                <p:cNvPr id="75" name="Group 7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66" cy="324"/>
                  <a:chOff x="0" y="0"/>
                  <a:chExt cx="466" cy="324"/>
                </a:xfrm>
              </p:grpSpPr>
              <p:sp>
                <p:nvSpPr>
                  <p:cNvPr id="47" name="Oval 7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66" cy="184"/>
                  </a:xfrm>
                  <a:prstGeom prst="ellipse">
                    <a:avLst/>
                  </a:prstGeom>
                  <a:noFill/>
                  <a:ln w="25400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  <p:sp>
                <p:nvSpPr>
                  <p:cNvPr id="48" name="Rectangle 80"/>
                  <p:cNvSpPr>
                    <a:spLocks/>
                  </p:cNvSpPr>
                  <p:nvPr/>
                </p:nvSpPr>
                <p:spPr bwMode="auto">
                  <a:xfrm>
                    <a:off x="68" y="27"/>
                    <a:ext cx="329" cy="29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</p:grpSp>
            <p:sp>
              <p:nvSpPr>
                <p:cNvPr id="46" name="Rectangle 81"/>
                <p:cNvSpPr>
                  <a:spLocks/>
                </p:cNvSpPr>
                <p:nvPr/>
              </p:nvSpPr>
              <p:spPr bwMode="auto">
                <a:xfrm>
                  <a:off x="-2" y="-5"/>
                  <a:ext cx="468" cy="1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12700" tIns="12700" rIns="20355" bIns="12700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450"/>
                    </a:spcBef>
                  </a:pPr>
                  <a:r>
                    <a:rPr lang="zh-CN" altLang="en-US" sz="1200" dirty="0" smtClean="0">
                      <a:solidFill>
                        <a:srgbClr val="333333"/>
                      </a:solidFill>
                      <a:latin typeface="宋体"/>
                      <a:ea typeface="宋体"/>
                      <a:cs typeface="Arial Narrow"/>
                      <a:sym typeface="宋体"/>
                    </a:rPr>
                    <a:t>退货</a:t>
                  </a:r>
                  <a:endParaRPr lang="en-US" sz="1200" dirty="0">
                    <a:solidFill>
                      <a:srgbClr val="333333"/>
                    </a:solidFill>
                    <a:latin typeface="宋体"/>
                    <a:ea typeface="宋体"/>
                    <a:cs typeface="Arial Narrow"/>
                    <a:sym typeface="宋体"/>
                  </a:endParaRPr>
                </a:p>
              </p:txBody>
            </p:sp>
          </p:grpSp>
          <p:grpSp>
            <p:nvGrpSpPr>
              <p:cNvPr id="81" name="Group 82"/>
              <p:cNvGrpSpPr>
                <a:grpSpLocks/>
              </p:cNvGrpSpPr>
              <p:nvPr/>
            </p:nvGrpSpPr>
            <p:grpSpPr bwMode="auto">
              <a:xfrm>
                <a:off x="374" y="0"/>
                <a:ext cx="464" cy="184"/>
                <a:chOff x="0" y="0"/>
                <a:chExt cx="464" cy="184"/>
              </a:xfrm>
            </p:grpSpPr>
            <p:sp>
              <p:nvSpPr>
                <p:cNvPr id="43" name="Oval 83"/>
                <p:cNvSpPr>
                  <a:spLocks/>
                </p:cNvSpPr>
                <p:nvPr/>
              </p:nvSpPr>
              <p:spPr bwMode="auto">
                <a:xfrm>
                  <a:off x="0" y="0"/>
                  <a:ext cx="464" cy="184"/>
                </a:xfrm>
                <a:prstGeom prst="ellipse">
                  <a:avLst/>
                </a:prstGeom>
                <a:noFill/>
                <a:ln w="25400">
                  <a:solidFill>
                    <a:srgbClr val="91919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 sz="2800">
                    <a:latin typeface="宋体"/>
                    <a:ea typeface="宋体"/>
                    <a:sym typeface="宋体"/>
                  </a:endParaRPr>
                </a:p>
              </p:txBody>
            </p:sp>
            <p:sp>
              <p:nvSpPr>
                <p:cNvPr id="44" name="Rectangle 84"/>
                <p:cNvSpPr>
                  <a:spLocks/>
                </p:cNvSpPr>
                <p:nvPr/>
              </p:nvSpPr>
              <p:spPr bwMode="auto">
                <a:xfrm>
                  <a:off x="3" y="15"/>
                  <a:ext cx="461" cy="12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square" lIns="0" tIns="0" rIns="39949" bIns="0" anchor="ctr">
                  <a:prstTxWarp prst="textNoShape">
                    <a:avLst/>
                  </a:prstTxWarp>
                  <a:spAutoFit/>
                </a:bodyPr>
                <a:lstStyle/>
                <a:p>
                  <a:pPr marL="39688" algn="ctr"/>
                  <a:r>
                    <a:rPr lang="zh-CN" altLang="en-US" sz="1200" dirty="0" smtClean="0">
                      <a:solidFill>
                        <a:srgbClr val="343434"/>
                      </a:solidFill>
                      <a:latin typeface="宋体"/>
                      <a:ea typeface="宋体"/>
                      <a:cs typeface="Arial Narrow"/>
                      <a:sym typeface="宋体"/>
                    </a:rPr>
                    <a:t>计划</a:t>
                  </a:r>
                </a:p>
              </p:txBody>
            </p:sp>
          </p:grpSp>
          <p:grpSp>
            <p:nvGrpSpPr>
              <p:cNvPr id="85" name="Group 85"/>
              <p:cNvGrpSpPr>
                <a:grpSpLocks/>
              </p:cNvGrpSpPr>
              <p:nvPr/>
            </p:nvGrpSpPr>
            <p:grpSpPr bwMode="auto">
              <a:xfrm>
                <a:off x="724" y="160"/>
                <a:ext cx="478" cy="185"/>
                <a:chOff x="-14" y="0"/>
                <a:chExt cx="478" cy="184"/>
              </a:xfrm>
            </p:grpSpPr>
            <p:grpSp>
              <p:nvGrpSpPr>
                <p:cNvPr id="91" name="Group 8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64" cy="184"/>
                  <a:chOff x="0" y="0"/>
                  <a:chExt cx="464" cy="184"/>
                </a:xfrm>
              </p:grpSpPr>
              <p:sp>
                <p:nvSpPr>
                  <p:cNvPr id="41" name="Oval 8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64" cy="184"/>
                  </a:xfrm>
                  <a:prstGeom prst="ellipse">
                    <a:avLst/>
                  </a:prstGeom>
                  <a:noFill/>
                  <a:ln w="25400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  <p:sp>
                <p:nvSpPr>
                  <p:cNvPr id="42" name="Rectangle 88"/>
                  <p:cNvSpPr>
                    <a:spLocks/>
                  </p:cNvSpPr>
                  <p:nvPr/>
                </p:nvSpPr>
                <p:spPr bwMode="auto">
                  <a:xfrm>
                    <a:off x="67" y="27"/>
                    <a:ext cx="329" cy="13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</p:grpSp>
            <p:sp>
              <p:nvSpPr>
                <p:cNvPr id="40" name="Rectangle 89"/>
                <p:cNvSpPr>
                  <a:spLocks/>
                </p:cNvSpPr>
                <p:nvPr/>
              </p:nvSpPr>
              <p:spPr bwMode="auto">
                <a:xfrm>
                  <a:off x="-14" y="0"/>
                  <a:ext cx="478" cy="17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12700" tIns="12700" rIns="20355" bIns="12700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450"/>
                    </a:spcBef>
                  </a:pPr>
                  <a:r>
                    <a:rPr lang="zh-CN" altLang="en-US" sz="1200" smtClean="0">
                      <a:solidFill>
                        <a:srgbClr val="333333"/>
                      </a:solidFill>
                      <a:latin typeface="宋体"/>
                      <a:ea typeface="宋体"/>
                      <a:cs typeface="Arial Narrow"/>
                      <a:sym typeface="宋体"/>
                    </a:rPr>
                    <a:t>交付</a:t>
                  </a:r>
                  <a:endParaRPr lang="en-US" sz="1200" dirty="0">
                    <a:solidFill>
                      <a:srgbClr val="333333"/>
                    </a:solidFill>
                    <a:latin typeface="宋体"/>
                    <a:ea typeface="宋体"/>
                    <a:cs typeface="Arial Narrow"/>
                    <a:sym typeface="宋体"/>
                  </a:endParaRPr>
                </a:p>
              </p:txBody>
            </p:sp>
          </p:grpSp>
          <p:grpSp>
            <p:nvGrpSpPr>
              <p:cNvPr id="92" name="Group 90"/>
              <p:cNvGrpSpPr>
                <a:grpSpLocks/>
              </p:cNvGrpSpPr>
              <p:nvPr/>
            </p:nvGrpSpPr>
            <p:grpSpPr bwMode="auto">
              <a:xfrm>
                <a:off x="-3" y="316"/>
                <a:ext cx="470" cy="331"/>
                <a:chOff x="-3" y="-6"/>
                <a:chExt cx="470" cy="330"/>
              </a:xfrm>
            </p:grpSpPr>
            <p:grpSp>
              <p:nvGrpSpPr>
                <p:cNvPr id="93" name="Group 9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66" cy="324"/>
                  <a:chOff x="0" y="0"/>
                  <a:chExt cx="466" cy="324"/>
                </a:xfrm>
              </p:grpSpPr>
              <p:sp>
                <p:nvSpPr>
                  <p:cNvPr id="37" name="Oval 9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66" cy="184"/>
                  </a:xfrm>
                  <a:prstGeom prst="ellipse">
                    <a:avLst/>
                  </a:prstGeom>
                  <a:noFill/>
                  <a:ln w="25400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  <p:sp>
                <p:nvSpPr>
                  <p:cNvPr id="38" name="Rectangle 93"/>
                  <p:cNvSpPr>
                    <a:spLocks/>
                  </p:cNvSpPr>
                  <p:nvPr/>
                </p:nvSpPr>
                <p:spPr bwMode="auto">
                  <a:xfrm>
                    <a:off x="68" y="27"/>
                    <a:ext cx="329" cy="29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2800">
                      <a:latin typeface="宋体"/>
                      <a:ea typeface="宋体"/>
                      <a:sym typeface="宋体"/>
                    </a:endParaRPr>
                  </a:p>
                </p:txBody>
              </p:sp>
            </p:grpSp>
            <p:sp>
              <p:nvSpPr>
                <p:cNvPr id="36" name="Rectangle 94"/>
                <p:cNvSpPr>
                  <a:spLocks/>
                </p:cNvSpPr>
                <p:nvPr/>
              </p:nvSpPr>
              <p:spPr bwMode="auto">
                <a:xfrm>
                  <a:off x="-3" y="-6"/>
                  <a:ext cx="470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12700" tIns="12700" rIns="20355" bIns="12700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450"/>
                    </a:spcBef>
                  </a:pPr>
                  <a:r>
                    <a:rPr lang="zh-CN" altLang="en-US" sz="1200" dirty="0" smtClean="0">
                      <a:solidFill>
                        <a:srgbClr val="333333"/>
                      </a:solidFill>
                      <a:latin typeface="宋体"/>
                      <a:ea typeface="宋体"/>
                      <a:cs typeface="Arial Narrow"/>
                      <a:sym typeface="宋体"/>
                    </a:rPr>
                    <a:t>退货</a:t>
                  </a:r>
                  <a:endParaRPr lang="en-US" sz="1200" dirty="0">
                    <a:solidFill>
                      <a:srgbClr val="333333"/>
                    </a:solidFill>
                    <a:latin typeface="宋体"/>
                    <a:ea typeface="宋体"/>
                    <a:cs typeface="Arial Narrow"/>
                    <a:sym typeface="宋体"/>
                  </a:endParaRPr>
                </a:p>
              </p:txBody>
            </p:sp>
          </p:grpSp>
        </p:grpSp>
        <p:sp>
          <p:nvSpPr>
            <p:cNvPr id="20" name="Oval 95"/>
            <p:cNvSpPr>
              <a:spLocks/>
            </p:cNvSpPr>
            <p:nvPr/>
          </p:nvSpPr>
          <p:spPr bwMode="auto">
            <a:xfrm>
              <a:off x="5059372" y="2707155"/>
              <a:ext cx="1188870" cy="557372"/>
            </a:xfrm>
            <a:prstGeom prst="ellips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zh-CN" altLang="en-US" sz="2000" b="1" smtClean="0">
                  <a:solidFill>
                    <a:srgbClr val="333333"/>
                  </a:solidFill>
                  <a:latin typeface="宋体"/>
                  <a:ea typeface="宋体"/>
                  <a:sym typeface="宋体"/>
                </a:rPr>
                <a:t>交付</a:t>
              </a:r>
              <a:endParaRPr lang="en-US" sz="2000" b="1" dirty="0">
                <a:solidFill>
                  <a:srgbClr val="333333"/>
                </a:solidFill>
                <a:latin typeface="宋体"/>
                <a:ea typeface="宋体"/>
                <a:sym typeface="宋体"/>
              </a:endParaRPr>
            </a:p>
          </p:txBody>
        </p:sp>
        <p:sp>
          <p:nvSpPr>
            <p:cNvPr id="21" name="Oval 96"/>
            <p:cNvSpPr>
              <a:spLocks/>
            </p:cNvSpPr>
            <p:nvPr/>
          </p:nvSpPr>
          <p:spPr bwMode="auto">
            <a:xfrm>
              <a:off x="4011122" y="2707155"/>
              <a:ext cx="1188870" cy="557372"/>
            </a:xfrm>
            <a:prstGeom prst="ellips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zh-CN" altLang="en-US" sz="2000" b="1" dirty="0" smtClean="0">
                  <a:solidFill>
                    <a:srgbClr val="333333"/>
                  </a:solidFill>
                  <a:latin typeface="宋体"/>
                  <a:ea typeface="宋体"/>
                  <a:sym typeface="宋体"/>
                </a:rPr>
                <a:t>生产</a:t>
              </a:r>
            </a:p>
          </p:txBody>
        </p:sp>
        <p:sp>
          <p:nvSpPr>
            <p:cNvPr id="22" name="Oval 97"/>
            <p:cNvSpPr>
              <a:spLocks/>
            </p:cNvSpPr>
            <p:nvPr/>
          </p:nvSpPr>
          <p:spPr bwMode="auto">
            <a:xfrm>
              <a:off x="4011122" y="1285860"/>
              <a:ext cx="1188870" cy="487700"/>
            </a:xfrm>
            <a:prstGeom prst="ellips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zh-CN" altLang="en-US" sz="2000" b="1" dirty="0" smtClean="0">
                  <a:solidFill>
                    <a:srgbClr val="333333"/>
                  </a:solidFill>
                  <a:latin typeface="宋体"/>
                  <a:ea typeface="宋体"/>
                  <a:sym typeface="宋体"/>
                </a:rPr>
                <a:t>计划</a:t>
              </a:r>
              <a:endParaRPr lang="en-US" sz="2000" b="1" dirty="0">
                <a:solidFill>
                  <a:srgbClr val="333333"/>
                </a:solidFill>
                <a:latin typeface="宋体"/>
                <a:ea typeface="宋体"/>
                <a:sym typeface="宋体"/>
              </a:endParaRPr>
            </a:p>
          </p:txBody>
        </p:sp>
        <p:sp>
          <p:nvSpPr>
            <p:cNvPr id="23" name="Oval 98"/>
            <p:cNvSpPr>
              <a:spLocks/>
            </p:cNvSpPr>
            <p:nvPr/>
          </p:nvSpPr>
          <p:spPr bwMode="auto">
            <a:xfrm>
              <a:off x="2950088" y="3166987"/>
              <a:ext cx="1188870" cy="557372"/>
            </a:xfrm>
            <a:prstGeom prst="ellips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zh-CN" altLang="en-US" sz="2000" b="1" dirty="0" smtClean="0">
                  <a:solidFill>
                    <a:srgbClr val="333333"/>
                  </a:solidFill>
                  <a:latin typeface="宋体"/>
                  <a:ea typeface="宋体"/>
                  <a:sym typeface="宋体"/>
                </a:rPr>
                <a:t>退货</a:t>
              </a:r>
            </a:p>
          </p:txBody>
        </p:sp>
        <p:sp>
          <p:nvSpPr>
            <p:cNvPr id="24" name="Oval 99"/>
            <p:cNvSpPr>
              <a:spLocks/>
            </p:cNvSpPr>
            <p:nvPr/>
          </p:nvSpPr>
          <p:spPr bwMode="auto">
            <a:xfrm>
              <a:off x="5072155" y="3180921"/>
              <a:ext cx="1188870" cy="557372"/>
            </a:xfrm>
            <a:prstGeom prst="ellips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zh-CN" altLang="en-US" sz="2000" b="1" dirty="0" smtClean="0">
                  <a:solidFill>
                    <a:srgbClr val="333333"/>
                  </a:solidFill>
                  <a:latin typeface="宋体"/>
                  <a:ea typeface="宋体"/>
                  <a:sym typeface="宋体"/>
                </a:rPr>
                <a:t>退货</a:t>
              </a:r>
            </a:p>
          </p:txBody>
        </p:sp>
        <p:sp>
          <p:nvSpPr>
            <p:cNvPr id="25" name="Line 100"/>
            <p:cNvSpPr>
              <a:spLocks noChangeShapeType="1"/>
            </p:cNvSpPr>
            <p:nvPr/>
          </p:nvSpPr>
          <p:spPr bwMode="auto">
            <a:xfrm rot="10800000" flipH="1">
              <a:off x="3020397" y="1987800"/>
              <a:ext cx="1598" cy="189332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800">
                <a:latin typeface="宋体"/>
                <a:ea typeface="宋体"/>
                <a:sym typeface="宋体"/>
              </a:endParaRPr>
            </a:p>
          </p:txBody>
        </p:sp>
        <p:sp>
          <p:nvSpPr>
            <p:cNvPr id="26" name="Line 101"/>
            <p:cNvSpPr>
              <a:spLocks noChangeShapeType="1"/>
            </p:cNvSpPr>
            <p:nvPr/>
          </p:nvSpPr>
          <p:spPr bwMode="auto">
            <a:xfrm rot="10800000" flipH="1">
              <a:off x="6190717" y="1987800"/>
              <a:ext cx="1598" cy="189332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800">
                <a:latin typeface="宋体"/>
                <a:ea typeface="宋体"/>
                <a:sym typeface="宋体"/>
              </a:endParaRPr>
            </a:p>
          </p:txBody>
        </p:sp>
        <p:sp>
          <p:nvSpPr>
            <p:cNvPr id="27" name="Rectangle 102"/>
            <p:cNvSpPr>
              <a:spLocks/>
            </p:cNvSpPr>
            <p:nvPr/>
          </p:nvSpPr>
          <p:spPr bwMode="auto">
            <a:xfrm>
              <a:off x="7887362" y="3770959"/>
              <a:ext cx="1176826" cy="4737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68893" bIns="38100">
              <a:prstTxWarp prst="textNoShape">
                <a:avLst/>
              </a:prstTxWarp>
            </a:bodyPr>
            <a:lstStyle/>
            <a:p>
              <a:pPr algn="ctr">
                <a:spcBef>
                  <a:spcPts val="800"/>
                </a:spcBef>
              </a:pPr>
              <a:r>
                <a:rPr lang="zh-CN" altLang="en-US" sz="1200" b="1" dirty="0" smtClean="0">
                  <a:solidFill>
                    <a:srgbClr val="333333"/>
                  </a:solidFill>
                  <a:latin typeface="宋体"/>
                  <a:ea typeface="宋体"/>
                  <a:cs typeface="Arial Narrow"/>
                  <a:sym typeface="宋体"/>
                </a:rPr>
                <a:t>客户的客户</a:t>
              </a:r>
              <a:endParaRPr lang="en-US" sz="1200" b="1" dirty="0">
                <a:solidFill>
                  <a:srgbClr val="333333"/>
                </a:solidFill>
                <a:latin typeface="宋体"/>
                <a:ea typeface="宋体"/>
                <a:cs typeface="Arial Narrow"/>
                <a:sym typeface="宋体"/>
              </a:endParaRPr>
            </a:p>
          </p:txBody>
        </p:sp>
        <p:sp>
          <p:nvSpPr>
            <p:cNvPr id="28" name="Rectangle 17"/>
            <p:cNvSpPr>
              <a:spLocks/>
            </p:cNvSpPr>
            <p:nvPr/>
          </p:nvSpPr>
          <p:spPr bwMode="auto">
            <a:xfrm>
              <a:off x="28148" y="4293096"/>
              <a:ext cx="2959676" cy="2786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89248" bIns="38100">
              <a:prstTxWarp prst="textNoShape">
                <a:avLst/>
              </a:prstTxWarp>
            </a:bodyPr>
            <a:lstStyle/>
            <a:p>
              <a:pPr marL="12700" algn="ctr">
                <a:spcBef>
                  <a:spcPts val="700"/>
                </a:spcBef>
              </a:pPr>
              <a:r>
                <a:rPr lang="zh-CN" altLang="en-US" sz="1400" b="1" dirty="0" smtClean="0">
                  <a:solidFill>
                    <a:srgbClr val="2F4269"/>
                  </a:solidFill>
                  <a:latin typeface="宋体"/>
                  <a:ea typeface="宋体"/>
                  <a:cs typeface="Arial Narrow"/>
                  <a:sym typeface="宋体"/>
                </a:rPr>
                <a:t>内部或外部</a:t>
              </a:r>
              <a:endParaRPr lang="en-US" sz="1400" b="1" dirty="0">
                <a:solidFill>
                  <a:srgbClr val="2F4269"/>
                </a:solidFill>
                <a:latin typeface="宋体"/>
                <a:ea typeface="宋体"/>
                <a:cs typeface="Arial Narrow"/>
                <a:sym typeface="宋体"/>
              </a:endParaRPr>
            </a:p>
          </p:txBody>
        </p:sp>
      </p:grpSp>
      <p:sp>
        <p:nvSpPr>
          <p:cNvPr id="103" name="左箭头 102"/>
          <p:cNvSpPr/>
          <p:nvPr/>
        </p:nvSpPr>
        <p:spPr bwMode="auto">
          <a:xfrm>
            <a:off x="580482" y="4313966"/>
            <a:ext cx="7429552" cy="594897"/>
          </a:xfrm>
          <a:prstGeom prst="leftArrow">
            <a:avLst/>
          </a:prstGeom>
          <a:solidFill>
            <a:srgbClr val="00FF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Arial" pitchFamily="34" charset="0"/>
              </a:rPr>
              <a:t>需求流</a:t>
            </a:r>
          </a:p>
        </p:txBody>
      </p:sp>
      <p:sp>
        <p:nvSpPr>
          <p:cNvPr id="104" name="左右箭头 103"/>
          <p:cNvSpPr/>
          <p:nvPr/>
        </p:nvSpPr>
        <p:spPr bwMode="auto">
          <a:xfrm>
            <a:off x="573145" y="5653081"/>
            <a:ext cx="7500990" cy="516621"/>
          </a:xfrm>
          <a:prstGeom prst="leftRightArrow">
            <a:avLst/>
          </a:prstGeom>
          <a:solidFill>
            <a:srgbClr val="CCFF9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Arial" pitchFamily="34" charset="0"/>
                <a:ea typeface="+mn-ea"/>
              </a:rPr>
              <a:t>信息流</a:t>
            </a:r>
          </a:p>
        </p:txBody>
      </p:sp>
      <p:sp>
        <p:nvSpPr>
          <p:cNvPr id="106" name="右箭头 105"/>
          <p:cNvSpPr/>
          <p:nvPr/>
        </p:nvSpPr>
        <p:spPr bwMode="auto">
          <a:xfrm>
            <a:off x="646290" y="4707140"/>
            <a:ext cx="7429552" cy="1122143"/>
          </a:xfrm>
          <a:prstGeom prst="rightArrow">
            <a:avLst/>
          </a:prstGeom>
          <a:solidFill>
            <a:srgbClr val="3333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4000" b="1" dirty="0" smtClean="0">
                <a:solidFill>
                  <a:schemeClr val="lt1"/>
                </a:solidFill>
                <a:latin typeface="Arial" pitchFamily="34" charset="0"/>
                <a:ea typeface="+mn-ea"/>
              </a:rPr>
              <a:t>  物 流</a:t>
            </a:r>
          </a:p>
        </p:txBody>
      </p:sp>
    </p:spTree>
    <p:extLst>
      <p:ext uri="{BB962C8B-B14F-4D97-AF65-F5344CB8AC3E}">
        <p14:creationId xmlns:p14="http://schemas.microsoft.com/office/powerpoint/2010/main" val="3311769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158204"/>
            <a:ext cx="5256832" cy="729376"/>
          </a:xfrm>
        </p:spPr>
        <p:txBody>
          <a:bodyPr/>
          <a:lstStyle/>
          <a:p>
            <a:r>
              <a:rPr lang="en-US" altLang="zh-CN" sz="2200" dirty="0"/>
              <a:t>Gartner</a:t>
            </a:r>
            <a:r>
              <a:rPr lang="zh-CN" altLang="zh-CN" sz="2200" dirty="0"/>
              <a:t>指出了供应链领域出现</a:t>
            </a:r>
            <a:r>
              <a:rPr lang="zh-CN" altLang="zh-CN" sz="2200" dirty="0" smtClean="0"/>
              <a:t>的三</a:t>
            </a:r>
            <a:r>
              <a:rPr lang="zh-CN" altLang="zh-CN" sz="2200" dirty="0"/>
              <a:t>个突出趋势</a:t>
            </a:r>
            <a:r>
              <a:rPr lang="zh-CN" altLang="zh-CN" sz="2200" dirty="0" smtClean="0"/>
              <a:t>：</a:t>
            </a:r>
            <a:endParaRPr lang="zh-CN" altLang="en-US" sz="2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2400" dirty="0"/>
              <a:t>趋势一：理解和支持全方位客户需求</a:t>
            </a:r>
          </a:p>
          <a:p>
            <a:pPr marL="457200" lvl="1" indent="0">
              <a:buNone/>
            </a:pPr>
            <a:r>
              <a:rPr lang="zh-CN" altLang="zh-CN" sz="2000" dirty="0"/>
              <a:t>以客户需求和行为作为公司战略的出发点。给客户的最好礼物就是</a:t>
            </a:r>
            <a:r>
              <a:rPr lang="zh-CN" altLang="zh-CN" u="sng" dirty="0">
                <a:solidFill>
                  <a:srgbClr val="FF0000"/>
                </a:solidFill>
              </a:rPr>
              <a:t>简单、优雅的解决方案</a:t>
            </a:r>
            <a:r>
              <a:rPr lang="zh-CN" altLang="zh-CN" sz="2000" dirty="0"/>
              <a:t>，这都是由幕后供应链业务流程驱动的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pPr marL="457200" lvl="1" indent="0">
              <a:buNone/>
            </a:pPr>
            <a:endParaRPr lang="en-US" altLang="zh-CN" sz="2000" dirty="0" smtClean="0"/>
          </a:p>
          <a:p>
            <a:r>
              <a:rPr lang="zh-CN" altLang="zh-CN" sz="2400" dirty="0" smtClean="0"/>
              <a:t>趋势</a:t>
            </a:r>
            <a:r>
              <a:rPr lang="zh-CN" altLang="zh-CN" sz="2400" dirty="0"/>
              <a:t>二：数据和实物的融合</a:t>
            </a:r>
          </a:p>
          <a:p>
            <a:pPr marL="457200" lvl="1" indent="0">
              <a:buNone/>
            </a:pPr>
            <a:r>
              <a:rPr lang="en-US" altLang="zh-CN" sz="2000" dirty="0"/>
              <a:t>Gartner</a:t>
            </a:r>
            <a:r>
              <a:rPr lang="zh-CN" altLang="zh-CN" sz="2000" dirty="0"/>
              <a:t>研究副总裁</a:t>
            </a:r>
            <a:r>
              <a:rPr lang="en-US" altLang="zh-CN" sz="2000" dirty="0"/>
              <a:t>Debra </a:t>
            </a:r>
            <a:r>
              <a:rPr lang="en-US" altLang="zh-CN" sz="2000" dirty="0" err="1"/>
              <a:t>Hofman</a:t>
            </a:r>
            <a:r>
              <a:rPr lang="zh-CN" altLang="zh-CN" sz="2000" dirty="0"/>
              <a:t>说。“</a:t>
            </a:r>
            <a:r>
              <a:rPr lang="zh-CN" altLang="zh-CN" u="sng" dirty="0">
                <a:solidFill>
                  <a:srgbClr val="FF0000"/>
                </a:solidFill>
              </a:rPr>
              <a:t>物联网</a:t>
            </a:r>
            <a:r>
              <a:rPr lang="zh-CN" altLang="zh-CN" sz="2000" dirty="0"/>
              <a:t>能够监视整个价值链的绩效</a:t>
            </a:r>
            <a:r>
              <a:rPr lang="zh-CN" altLang="zh-CN" sz="2000" dirty="0" smtClean="0"/>
              <a:t>；</a:t>
            </a:r>
            <a:r>
              <a:rPr lang="zh-CN" altLang="en-US" sz="2000" dirty="0" smtClean="0"/>
              <a:t>从</a:t>
            </a:r>
            <a:r>
              <a:rPr lang="zh-CN" altLang="zh-CN" sz="2000" dirty="0" smtClean="0"/>
              <a:t>制造</a:t>
            </a:r>
            <a:r>
              <a:rPr lang="zh-CN" altLang="en-US" sz="2000" dirty="0"/>
              <a:t>到</a:t>
            </a:r>
            <a:r>
              <a:rPr lang="zh-CN" altLang="zh-CN" sz="2000" dirty="0" smtClean="0"/>
              <a:t>物流</a:t>
            </a:r>
            <a:r>
              <a:rPr lang="zh-CN" altLang="en-US" sz="2000" dirty="0" smtClean="0"/>
              <a:t>到</a:t>
            </a:r>
            <a:r>
              <a:rPr lang="zh-CN" altLang="zh-CN" sz="2000" dirty="0" smtClean="0"/>
              <a:t>客户现场</a:t>
            </a:r>
            <a:r>
              <a:rPr lang="zh-CN" altLang="en-US" sz="2000" dirty="0" smtClean="0"/>
              <a:t>，</a:t>
            </a:r>
            <a:r>
              <a:rPr lang="zh-CN" altLang="zh-CN" u="sng" dirty="0" smtClean="0">
                <a:solidFill>
                  <a:srgbClr val="FF0000"/>
                </a:solidFill>
              </a:rPr>
              <a:t>大数据</a:t>
            </a:r>
            <a:r>
              <a:rPr lang="zh-CN" altLang="en-US" sz="2000" dirty="0" smtClean="0"/>
              <a:t>将会创造更多的</a:t>
            </a:r>
            <a:r>
              <a:rPr lang="zh-CN" altLang="zh-CN" sz="2000" dirty="0" smtClean="0"/>
              <a:t>连通性。</a:t>
            </a:r>
            <a:r>
              <a:rPr lang="zh-CN" altLang="zh-CN" sz="2000" dirty="0"/>
              <a:t>未来的供应链一定是无缝整合了数据和实物。</a:t>
            </a:r>
            <a:r>
              <a:rPr lang="zh-CN" altLang="zh-CN" sz="2000" dirty="0" smtClean="0"/>
              <a:t>”</a:t>
            </a:r>
            <a:endParaRPr lang="en-US" altLang="zh-CN" sz="2000" dirty="0" smtClean="0"/>
          </a:p>
          <a:p>
            <a:pPr marL="457200" lvl="1" indent="0">
              <a:buNone/>
            </a:pPr>
            <a:endParaRPr lang="zh-CN" altLang="zh-CN" sz="2000" dirty="0"/>
          </a:p>
          <a:p>
            <a:r>
              <a:rPr lang="zh-CN" altLang="zh-CN" sz="2400" dirty="0" smtClean="0"/>
              <a:t>趋势</a:t>
            </a:r>
            <a:r>
              <a:rPr lang="zh-CN" altLang="zh-CN" sz="2400" dirty="0"/>
              <a:t>三：供应链是可信</a:t>
            </a:r>
            <a:r>
              <a:rPr lang="zh-CN" altLang="zh-CN" sz="2400" dirty="0" smtClean="0"/>
              <a:t>的伙伴</a:t>
            </a:r>
            <a:r>
              <a:rPr lang="zh-CN" altLang="en-US" sz="2400" dirty="0" smtClean="0"/>
              <a:t>圈</a:t>
            </a:r>
            <a:endParaRPr lang="zh-CN" altLang="zh-CN" sz="2400" dirty="0"/>
          </a:p>
          <a:p>
            <a:pPr marL="457200" lvl="1" indent="0">
              <a:buNone/>
            </a:pPr>
            <a:r>
              <a:rPr lang="zh-CN" altLang="zh-CN" sz="2000" dirty="0" smtClean="0"/>
              <a:t>供应</a:t>
            </a:r>
            <a:r>
              <a:rPr lang="zh-CN" altLang="zh-CN" sz="2000" dirty="0"/>
              <a:t>链的链主们正在形成可信且容易整合的合作伙伴。他们会专注在盈利增长，使用</a:t>
            </a:r>
            <a:r>
              <a:rPr lang="zh-CN" altLang="zh-CN" u="sng" dirty="0">
                <a:solidFill>
                  <a:srgbClr val="FF0000"/>
                </a:solidFill>
              </a:rPr>
              <a:t>更智慧，更主动的优化决策</a:t>
            </a:r>
            <a:r>
              <a:rPr lang="zh-CN" altLang="zh-CN" sz="2000" dirty="0"/>
              <a:t>，以防止业务群失控并最大限度地提高利润。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09702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供应链的大变革正在开始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+mn-ea"/>
              </a:rPr>
              <a:t>趋势：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越来越多的企业正在转型为物流企业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愈来愈多的物流企业在转型为供应链企业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>
                <a:latin typeface="+mn-ea"/>
              </a:rPr>
              <a:t>越来越</a:t>
            </a:r>
            <a:r>
              <a:rPr lang="zh-CN" altLang="en-US" dirty="0" smtClean="0">
                <a:latin typeface="+mn-ea"/>
              </a:rPr>
              <a:t>多的技术在迅速地进入到供应链领域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>
                <a:latin typeface="+mn-ea"/>
              </a:rPr>
              <a:t>越来越</a:t>
            </a:r>
            <a:r>
              <a:rPr lang="zh-CN" altLang="en-US" dirty="0" smtClean="0">
                <a:latin typeface="+mn-ea"/>
              </a:rPr>
              <a:t>多的新人在进入到传统的物流领域</a:t>
            </a:r>
            <a:endParaRPr lang="en-US" altLang="zh-CN" dirty="0" smtClean="0">
              <a:latin typeface="+mn-ea"/>
            </a:endParaRPr>
          </a:p>
          <a:p>
            <a:pPr marL="0" indent="0">
              <a:buNone/>
            </a:pPr>
            <a:endParaRPr lang="en-US" altLang="zh-CN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dirty="0" smtClean="0">
                <a:latin typeface="+mn-ea"/>
              </a:rPr>
              <a:t>唯一不变的是：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没有一个企业和个人可以离开物流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物流</a:t>
            </a:r>
            <a:r>
              <a:rPr lang="en-US" altLang="zh-CN" dirty="0" smtClean="0">
                <a:latin typeface="+mn-ea"/>
              </a:rPr>
              <a:t>-- </a:t>
            </a:r>
            <a:r>
              <a:rPr lang="zh-CN" altLang="en-US" dirty="0" smtClean="0">
                <a:latin typeface="+mn-ea"/>
              </a:rPr>
              <a:t>“物”的移动永远离不开“发货方”和“收货方”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843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从</a:t>
            </a:r>
            <a:r>
              <a:rPr lang="zh-CN" altLang="en-US" dirty="0" smtClean="0"/>
              <a:t>供应链角度看到的机遇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 rot="401805">
            <a:off x="2402129" y="4800050"/>
            <a:ext cx="3630769" cy="1818856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9849113">
            <a:off x="1616538" y="1745214"/>
            <a:ext cx="3957143" cy="2020363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20422288">
            <a:off x="4912310" y="1438483"/>
            <a:ext cx="3342731" cy="1818856"/>
          </a:xfrm>
          <a:prstGeom prst="ellipse">
            <a:avLst/>
          </a:prstGeom>
          <a:solidFill>
            <a:srgbClr val="FFFFA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>
            <a:stCxn id="51" idx="1"/>
            <a:endCxn id="54" idx="1"/>
          </p:cNvCxnSpPr>
          <p:nvPr/>
        </p:nvCxnSpPr>
        <p:spPr>
          <a:xfrm flipH="1" flipV="1">
            <a:off x="2874828" y="2123003"/>
            <a:ext cx="900618" cy="1195698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91" idx="1"/>
            <a:endCxn id="109" idx="1"/>
          </p:cNvCxnSpPr>
          <p:nvPr/>
        </p:nvCxnSpPr>
        <p:spPr>
          <a:xfrm flipV="1">
            <a:off x="6478149" y="2145435"/>
            <a:ext cx="1575539" cy="21856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91" idx="1"/>
            <a:endCxn id="88" idx="1"/>
          </p:cNvCxnSpPr>
          <p:nvPr/>
        </p:nvCxnSpPr>
        <p:spPr>
          <a:xfrm flipV="1">
            <a:off x="6478149" y="1444891"/>
            <a:ext cx="141987" cy="919104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97" idx="1"/>
            <a:endCxn id="94" idx="1"/>
          </p:cNvCxnSpPr>
          <p:nvPr/>
        </p:nvCxnSpPr>
        <p:spPr>
          <a:xfrm flipH="1">
            <a:off x="6678932" y="5640631"/>
            <a:ext cx="182335" cy="1068705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97" idx="1"/>
            <a:endCxn id="106" idx="1"/>
          </p:cNvCxnSpPr>
          <p:nvPr/>
        </p:nvCxnSpPr>
        <p:spPr>
          <a:xfrm flipV="1">
            <a:off x="6861269" y="5165380"/>
            <a:ext cx="1734918" cy="475251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97" idx="1"/>
            <a:endCxn id="38" idx="0"/>
          </p:cNvCxnSpPr>
          <p:nvPr/>
        </p:nvCxnSpPr>
        <p:spPr>
          <a:xfrm rot="5400000" flipH="1" flipV="1">
            <a:off x="6550727" y="4912608"/>
            <a:ext cx="1038560" cy="4174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78" idx="1"/>
            <a:endCxn id="64" idx="1"/>
          </p:cNvCxnSpPr>
          <p:nvPr/>
        </p:nvCxnSpPr>
        <p:spPr>
          <a:xfrm>
            <a:off x="500843" y="3536836"/>
            <a:ext cx="1413897" cy="328157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81" idx="1"/>
            <a:endCxn id="120" idx="1"/>
          </p:cNvCxnSpPr>
          <p:nvPr/>
        </p:nvCxnSpPr>
        <p:spPr>
          <a:xfrm flipV="1">
            <a:off x="3521319" y="5516332"/>
            <a:ext cx="513861" cy="938876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 rot="20140707">
            <a:off x="5150020" y="4453983"/>
            <a:ext cx="3630769" cy="1818856"/>
          </a:xfrm>
          <a:prstGeom prst="ellipse">
            <a:avLst/>
          </a:prstGeom>
          <a:solidFill>
            <a:srgbClr val="FFFFA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3698375">
            <a:off x="24146" y="2947021"/>
            <a:ext cx="3475681" cy="2020363"/>
          </a:xfrm>
          <a:prstGeom prst="ellipse">
            <a:avLst/>
          </a:prstGeom>
          <a:solidFill>
            <a:srgbClr val="FFFFA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>
            <a:stCxn id="85" idx="1"/>
            <a:endCxn id="64" idx="1"/>
          </p:cNvCxnSpPr>
          <p:nvPr/>
        </p:nvCxnSpPr>
        <p:spPr>
          <a:xfrm>
            <a:off x="980400" y="2575617"/>
            <a:ext cx="934339" cy="1289377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97" idx="1"/>
            <a:endCxn id="100" idx="1"/>
          </p:cNvCxnSpPr>
          <p:nvPr/>
        </p:nvCxnSpPr>
        <p:spPr>
          <a:xfrm>
            <a:off x="6861269" y="5640627"/>
            <a:ext cx="1022460" cy="472956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03" idx="1"/>
            <a:endCxn id="97" idx="1"/>
          </p:cNvCxnSpPr>
          <p:nvPr/>
        </p:nvCxnSpPr>
        <p:spPr>
          <a:xfrm flipV="1">
            <a:off x="5283588" y="5640631"/>
            <a:ext cx="1577679" cy="720607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3243491" y="2892162"/>
            <a:ext cx="4605109" cy="2020363"/>
          </a:xfrm>
          <a:prstGeom prst="ellipse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  <a:alpha val="32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>
            <a:stCxn id="75" idx="1"/>
            <a:endCxn id="64" idx="1"/>
          </p:cNvCxnSpPr>
          <p:nvPr/>
        </p:nvCxnSpPr>
        <p:spPr>
          <a:xfrm flipV="1">
            <a:off x="1005842" y="3864994"/>
            <a:ext cx="908899" cy="836073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67" idx="0"/>
            <a:endCxn id="51" idx="1"/>
          </p:cNvCxnSpPr>
          <p:nvPr/>
        </p:nvCxnSpPr>
        <p:spPr>
          <a:xfrm>
            <a:off x="1840455" y="2789827"/>
            <a:ext cx="1934991" cy="528874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51" idx="1"/>
            <a:endCxn id="60" idx="1"/>
          </p:cNvCxnSpPr>
          <p:nvPr/>
        </p:nvCxnSpPr>
        <p:spPr>
          <a:xfrm flipV="1">
            <a:off x="3775447" y="2453930"/>
            <a:ext cx="1481825" cy="864775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57" idx="1"/>
            <a:endCxn id="51" idx="1"/>
          </p:cNvCxnSpPr>
          <p:nvPr/>
        </p:nvCxnSpPr>
        <p:spPr>
          <a:xfrm flipH="1">
            <a:off x="3775447" y="1569630"/>
            <a:ext cx="748402" cy="1749075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0"/>
            <a:endCxn id="33" idx="0"/>
          </p:cNvCxnSpPr>
          <p:nvPr/>
        </p:nvCxnSpPr>
        <p:spPr>
          <a:xfrm flipV="1">
            <a:off x="5591794" y="3282409"/>
            <a:ext cx="1421260" cy="71989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127" idx="1"/>
            <a:endCxn id="30" idx="1"/>
          </p:cNvCxnSpPr>
          <p:nvPr/>
        </p:nvCxnSpPr>
        <p:spPr>
          <a:xfrm flipH="1" flipV="1">
            <a:off x="3780386" y="3209949"/>
            <a:ext cx="1811408" cy="776112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176"/>
          <p:cNvGrpSpPr>
            <a:grpSpLocks noChangeAspect="1"/>
          </p:cNvGrpSpPr>
          <p:nvPr/>
        </p:nvGrpSpPr>
        <p:grpSpPr>
          <a:xfrm>
            <a:off x="3598052" y="2727966"/>
            <a:ext cx="364669" cy="481982"/>
            <a:chOff x="781050" y="1752600"/>
            <a:chExt cx="1028700" cy="1371600"/>
          </a:xfrm>
        </p:grpSpPr>
        <p:sp>
          <p:nvSpPr>
            <p:cNvPr id="29" name="椭圆 28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流程图: 延期 29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522983" y="3401129"/>
            <a:ext cx="76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供应商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60104" y="4002299"/>
            <a:ext cx="66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货主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95572" y="3282409"/>
            <a:ext cx="834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仓库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/DC</a:t>
            </a:r>
          </a:p>
        </p:txBody>
      </p:sp>
      <p:cxnSp>
        <p:nvCxnSpPr>
          <p:cNvPr id="34" name="直接连接符 33"/>
          <p:cNvCxnSpPr>
            <a:stCxn id="127" idx="1"/>
            <a:endCxn id="37" idx="1"/>
          </p:cNvCxnSpPr>
          <p:nvPr/>
        </p:nvCxnSpPr>
        <p:spPr>
          <a:xfrm>
            <a:off x="5591794" y="3986061"/>
            <a:ext cx="1686954" cy="642404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205"/>
          <p:cNvGrpSpPr>
            <a:grpSpLocks noChangeAspect="1"/>
          </p:cNvGrpSpPr>
          <p:nvPr/>
        </p:nvGrpSpPr>
        <p:grpSpPr>
          <a:xfrm>
            <a:off x="7096414" y="4146482"/>
            <a:ext cx="364669" cy="481982"/>
            <a:chOff x="781050" y="1752600"/>
            <a:chExt cx="1028700" cy="1371600"/>
          </a:xfrm>
        </p:grpSpPr>
        <p:sp>
          <p:nvSpPr>
            <p:cNvPr id="36" name="椭圆 35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流程图: 延期 36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861266" y="4602070"/>
            <a:ext cx="834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承运商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39" name="直接连接符 38"/>
          <p:cNvCxnSpPr>
            <a:stCxn id="32" idx="0"/>
            <a:endCxn id="43" idx="0"/>
          </p:cNvCxnSpPr>
          <p:nvPr/>
        </p:nvCxnSpPr>
        <p:spPr>
          <a:xfrm rot="16200000" flipH="1" flipV="1">
            <a:off x="4872727" y="4248493"/>
            <a:ext cx="965261" cy="472874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222"/>
          <p:cNvGrpSpPr>
            <a:grpSpLocks noChangeAspect="1"/>
          </p:cNvGrpSpPr>
          <p:nvPr/>
        </p:nvGrpSpPr>
        <p:grpSpPr>
          <a:xfrm>
            <a:off x="4936585" y="4485576"/>
            <a:ext cx="364669" cy="481982"/>
            <a:chOff x="781050" y="1752600"/>
            <a:chExt cx="1028700" cy="1371600"/>
          </a:xfrm>
        </p:grpSpPr>
        <p:sp>
          <p:nvSpPr>
            <p:cNvPr id="41" name="椭圆 40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流程图: 延期 41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701437" y="4967563"/>
            <a:ext cx="834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分销商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44" name="直接连接符 43"/>
          <p:cNvCxnSpPr>
            <a:stCxn id="32" idx="0"/>
            <a:endCxn id="47" idx="1"/>
          </p:cNvCxnSpPr>
          <p:nvPr/>
        </p:nvCxnSpPr>
        <p:spPr>
          <a:xfrm rot="16200000" flipH="1" flipV="1">
            <a:off x="4379506" y="3198990"/>
            <a:ext cx="408979" cy="2015596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264"/>
          <p:cNvGrpSpPr>
            <a:grpSpLocks noChangeAspect="1"/>
          </p:cNvGrpSpPr>
          <p:nvPr/>
        </p:nvGrpSpPr>
        <p:grpSpPr>
          <a:xfrm>
            <a:off x="3393862" y="3929295"/>
            <a:ext cx="364669" cy="481982"/>
            <a:chOff x="781050" y="1752600"/>
            <a:chExt cx="1028700" cy="1371600"/>
          </a:xfrm>
        </p:grpSpPr>
        <p:sp>
          <p:nvSpPr>
            <p:cNvPr id="46" name="椭圆 45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流程图: 延期 46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54856" y="4491615"/>
            <a:ext cx="834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零售商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49" name="组合 287"/>
          <p:cNvGrpSpPr>
            <a:grpSpLocks noChangeAspect="1"/>
          </p:cNvGrpSpPr>
          <p:nvPr/>
        </p:nvGrpSpPr>
        <p:grpSpPr>
          <a:xfrm>
            <a:off x="3522982" y="2651340"/>
            <a:ext cx="504927" cy="667360"/>
            <a:chOff x="781050" y="1752600"/>
            <a:chExt cx="1028700" cy="137160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0" name="椭圆 49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流程图: 延期 50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297"/>
          <p:cNvGrpSpPr>
            <a:grpSpLocks noChangeAspect="1"/>
          </p:cNvGrpSpPr>
          <p:nvPr/>
        </p:nvGrpSpPr>
        <p:grpSpPr>
          <a:xfrm>
            <a:off x="2692494" y="1641020"/>
            <a:ext cx="364669" cy="481982"/>
            <a:chOff x="781050" y="1752600"/>
            <a:chExt cx="1028700" cy="1371600"/>
          </a:xfrm>
        </p:grpSpPr>
        <p:sp>
          <p:nvSpPr>
            <p:cNvPr id="53" name="椭圆 52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流程图: 延期 53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302"/>
          <p:cNvGrpSpPr>
            <a:grpSpLocks noChangeAspect="1"/>
          </p:cNvGrpSpPr>
          <p:nvPr/>
        </p:nvGrpSpPr>
        <p:grpSpPr>
          <a:xfrm>
            <a:off x="4341514" y="1087643"/>
            <a:ext cx="364669" cy="481982"/>
            <a:chOff x="781050" y="1752600"/>
            <a:chExt cx="1028700" cy="1371600"/>
          </a:xfrm>
        </p:grpSpPr>
        <p:sp>
          <p:nvSpPr>
            <p:cNvPr id="56" name="椭圆 55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流程图: 延期 56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306"/>
          <p:cNvGrpSpPr>
            <a:grpSpLocks noChangeAspect="1"/>
          </p:cNvGrpSpPr>
          <p:nvPr/>
        </p:nvGrpSpPr>
        <p:grpSpPr>
          <a:xfrm>
            <a:off x="5074936" y="1971943"/>
            <a:ext cx="364669" cy="481982"/>
            <a:chOff x="781050" y="1752600"/>
            <a:chExt cx="1028700" cy="1371600"/>
          </a:xfrm>
        </p:grpSpPr>
        <p:sp>
          <p:nvSpPr>
            <p:cNvPr id="59" name="椭圆 58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流程图: 延期 59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1" name="直接连接符 60"/>
          <p:cNvCxnSpPr>
            <a:stCxn id="64" idx="1"/>
            <a:endCxn id="51" idx="1"/>
          </p:cNvCxnSpPr>
          <p:nvPr/>
        </p:nvCxnSpPr>
        <p:spPr>
          <a:xfrm flipV="1">
            <a:off x="1914740" y="3318701"/>
            <a:ext cx="1860707" cy="546289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310"/>
          <p:cNvGrpSpPr>
            <a:grpSpLocks noChangeAspect="1"/>
          </p:cNvGrpSpPr>
          <p:nvPr/>
        </p:nvGrpSpPr>
        <p:grpSpPr>
          <a:xfrm>
            <a:off x="1732405" y="3383007"/>
            <a:ext cx="364669" cy="481982"/>
            <a:chOff x="781050" y="1752600"/>
            <a:chExt cx="1028700" cy="1371600"/>
          </a:xfrm>
        </p:grpSpPr>
        <p:sp>
          <p:nvSpPr>
            <p:cNvPr id="63" name="椭圆 62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流程图: 延期 63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318"/>
          <p:cNvGrpSpPr>
            <a:grpSpLocks noChangeAspect="1"/>
          </p:cNvGrpSpPr>
          <p:nvPr/>
        </p:nvGrpSpPr>
        <p:grpSpPr>
          <a:xfrm>
            <a:off x="1840456" y="2441728"/>
            <a:ext cx="364669" cy="481982"/>
            <a:chOff x="781050" y="1752600"/>
            <a:chExt cx="1028700" cy="1371600"/>
          </a:xfrm>
        </p:grpSpPr>
        <p:sp>
          <p:nvSpPr>
            <p:cNvPr id="66" name="椭圆 65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流程图: 延期 66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8" name="直接连接符 67"/>
          <p:cNvCxnSpPr>
            <a:stCxn id="71" idx="1"/>
            <a:endCxn id="64" idx="1"/>
          </p:cNvCxnSpPr>
          <p:nvPr/>
        </p:nvCxnSpPr>
        <p:spPr>
          <a:xfrm flipH="1" flipV="1">
            <a:off x="1914741" y="3864990"/>
            <a:ext cx="1034373" cy="775969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324"/>
          <p:cNvGrpSpPr>
            <a:grpSpLocks noChangeAspect="1"/>
          </p:cNvGrpSpPr>
          <p:nvPr/>
        </p:nvGrpSpPr>
        <p:grpSpPr>
          <a:xfrm>
            <a:off x="2766778" y="4158976"/>
            <a:ext cx="364669" cy="481982"/>
            <a:chOff x="781050" y="1752600"/>
            <a:chExt cx="1028700" cy="1371600"/>
          </a:xfrm>
        </p:grpSpPr>
        <p:sp>
          <p:nvSpPr>
            <p:cNvPr id="70" name="椭圆 69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流程图: 延期 70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2" name="直接连接符 71"/>
          <p:cNvCxnSpPr>
            <a:stCxn id="120" idx="1"/>
            <a:endCxn id="124" idx="1"/>
          </p:cNvCxnSpPr>
          <p:nvPr/>
        </p:nvCxnSpPr>
        <p:spPr>
          <a:xfrm flipH="1">
            <a:off x="2255909" y="5516332"/>
            <a:ext cx="1779271" cy="96574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340"/>
          <p:cNvGrpSpPr>
            <a:grpSpLocks noChangeAspect="1"/>
          </p:cNvGrpSpPr>
          <p:nvPr/>
        </p:nvGrpSpPr>
        <p:grpSpPr>
          <a:xfrm>
            <a:off x="823506" y="4219080"/>
            <a:ext cx="364669" cy="481982"/>
            <a:chOff x="781050" y="1752600"/>
            <a:chExt cx="1028700" cy="1371600"/>
          </a:xfrm>
        </p:grpSpPr>
        <p:sp>
          <p:nvSpPr>
            <p:cNvPr id="74" name="椭圆 73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流程图: 延期 74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347"/>
          <p:cNvGrpSpPr>
            <a:grpSpLocks noChangeAspect="1"/>
          </p:cNvGrpSpPr>
          <p:nvPr/>
        </p:nvGrpSpPr>
        <p:grpSpPr>
          <a:xfrm>
            <a:off x="318508" y="3054850"/>
            <a:ext cx="364669" cy="481982"/>
            <a:chOff x="781050" y="1752600"/>
            <a:chExt cx="1028700" cy="1371600"/>
          </a:xfrm>
        </p:grpSpPr>
        <p:sp>
          <p:nvSpPr>
            <p:cNvPr id="77" name="椭圆 76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流程图: 延期 77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352"/>
          <p:cNvGrpSpPr>
            <a:grpSpLocks noChangeAspect="1"/>
          </p:cNvGrpSpPr>
          <p:nvPr/>
        </p:nvGrpSpPr>
        <p:grpSpPr>
          <a:xfrm>
            <a:off x="3338983" y="5973225"/>
            <a:ext cx="364669" cy="481982"/>
            <a:chOff x="781050" y="1752600"/>
            <a:chExt cx="1028700" cy="1371600"/>
          </a:xfrm>
        </p:grpSpPr>
        <p:sp>
          <p:nvSpPr>
            <p:cNvPr id="80" name="椭圆 79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流程图: 延期 80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2" name="直接连接符 81"/>
          <p:cNvCxnSpPr>
            <a:stCxn id="120" idx="1"/>
            <a:endCxn id="103" idx="1"/>
          </p:cNvCxnSpPr>
          <p:nvPr/>
        </p:nvCxnSpPr>
        <p:spPr>
          <a:xfrm>
            <a:off x="4035180" y="5516332"/>
            <a:ext cx="1248410" cy="844902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组合 357"/>
          <p:cNvGrpSpPr>
            <a:grpSpLocks noChangeAspect="1"/>
          </p:cNvGrpSpPr>
          <p:nvPr/>
        </p:nvGrpSpPr>
        <p:grpSpPr>
          <a:xfrm>
            <a:off x="798066" y="2093630"/>
            <a:ext cx="364669" cy="481982"/>
            <a:chOff x="781050" y="1752600"/>
            <a:chExt cx="1028700" cy="1371600"/>
          </a:xfrm>
        </p:grpSpPr>
        <p:sp>
          <p:nvSpPr>
            <p:cNvPr id="84" name="椭圆 83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流程图: 延期 84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360"/>
          <p:cNvGrpSpPr>
            <a:grpSpLocks noChangeAspect="1"/>
          </p:cNvGrpSpPr>
          <p:nvPr/>
        </p:nvGrpSpPr>
        <p:grpSpPr>
          <a:xfrm>
            <a:off x="6437800" y="962908"/>
            <a:ext cx="364669" cy="481982"/>
            <a:chOff x="781050" y="1752600"/>
            <a:chExt cx="1028700" cy="1371600"/>
          </a:xfrm>
        </p:grpSpPr>
        <p:sp>
          <p:nvSpPr>
            <p:cNvPr id="87" name="椭圆 86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流程图: 延期 87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363"/>
          <p:cNvGrpSpPr>
            <a:grpSpLocks noChangeAspect="1"/>
          </p:cNvGrpSpPr>
          <p:nvPr/>
        </p:nvGrpSpPr>
        <p:grpSpPr>
          <a:xfrm>
            <a:off x="6295813" y="1882012"/>
            <a:ext cx="364669" cy="481982"/>
            <a:chOff x="781050" y="1752600"/>
            <a:chExt cx="1028700" cy="1371600"/>
          </a:xfrm>
        </p:grpSpPr>
        <p:sp>
          <p:nvSpPr>
            <p:cNvPr id="90" name="椭圆 89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流程图: 延期 90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366"/>
          <p:cNvGrpSpPr>
            <a:grpSpLocks noChangeAspect="1"/>
          </p:cNvGrpSpPr>
          <p:nvPr/>
        </p:nvGrpSpPr>
        <p:grpSpPr>
          <a:xfrm>
            <a:off x="6496598" y="6227349"/>
            <a:ext cx="364669" cy="481982"/>
            <a:chOff x="781050" y="1752600"/>
            <a:chExt cx="1028700" cy="1371600"/>
          </a:xfrm>
        </p:grpSpPr>
        <p:sp>
          <p:nvSpPr>
            <p:cNvPr id="93" name="椭圆 92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流程图: 延期 93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369"/>
          <p:cNvGrpSpPr>
            <a:grpSpLocks noChangeAspect="1"/>
          </p:cNvGrpSpPr>
          <p:nvPr/>
        </p:nvGrpSpPr>
        <p:grpSpPr>
          <a:xfrm>
            <a:off x="6678933" y="5158644"/>
            <a:ext cx="364669" cy="481982"/>
            <a:chOff x="781050" y="1752600"/>
            <a:chExt cx="1028700" cy="1371600"/>
          </a:xfrm>
        </p:grpSpPr>
        <p:sp>
          <p:nvSpPr>
            <p:cNvPr id="96" name="椭圆 95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流程图: 延期 96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372"/>
          <p:cNvGrpSpPr>
            <a:grpSpLocks noChangeAspect="1"/>
          </p:cNvGrpSpPr>
          <p:nvPr/>
        </p:nvGrpSpPr>
        <p:grpSpPr>
          <a:xfrm>
            <a:off x="7701393" y="5631600"/>
            <a:ext cx="364669" cy="481982"/>
            <a:chOff x="781050" y="1752600"/>
            <a:chExt cx="1028700" cy="1371600"/>
          </a:xfrm>
        </p:grpSpPr>
        <p:sp>
          <p:nvSpPr>
            <p:cNvPr id="99" name="椭圆 98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流程图: 延期 99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1" name="组合 375"/>
          <p:cNvGrpSpPr>
            <a:grpSpLocks noChangeAspect="1"/>
          </p:cNvGrpSpPr>
          <p:nvPr/>
        </p:nvGrpSpPr>
        <p:grpSpPr>
          <a:xfrm>
            <a:off x="5101254" y="5879251"/>
            <a:ext cx="364669" cy="481982"/>
            <a:chOff x="781050" y="1752600"/>
            <a:chExt cx="1028700" cy="1371600"/>
          </a:xfrm>
        </p:grpSpPr>
        <p:sp>
          <p:nvSpPr>
            <p:cNvPr id="102" name="椭圆 101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流程图: 延期 102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4" name="组合 387"/>
          <p:cNvGrpSpPr>
            <a:grpSpLocks noChangeAspect="1"/>
          </p:cNvGrpSpPr>
          <p:nvPr/>
        </p:nvGrpSpPr>
        <p:grpSpPr>
          <a:xfrm>
            <a:off x="8413851" y="4683393"/>
            <a:ext cx="364669" cy="481982"/>
            <a:chOff x="781050" y="1752600"/>
            <a:chExt cx="1028700" cy="1371600"/>
          </a:xfrm>
        </p:grpSpPr>
        <p:sp>
          <p:nvSpPr>
            <p:cNvPr id="105" name="椭圆 104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流程图: 延期 105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7" name="组合 397"/>
          <p:cNvGrpSpPr>
            <a:grpSpLocks noChangeAspect="1"/>
          </p:cNvGrpSpPr>
          <p:nvPr/>
        </p:nvGrpSpPr>
        <p:grpSpPr>
          <a:xfrm>
            <a:off x="7871352" y="1663452"/>
            <a:ext cx="364669" cy="481982"/>
            <a:chOff x="781050" y="1752600"/>
            <a:chExt cx="1028700" cy="1371600"/>
          </a:xfrm>
        </p:grpSpPr>
        <p:sp>
          <p:nvSpPr>
            <p:cNvPr id="108" name="椭圆 107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延期 108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>
            <a:stCxn id="91" idx="1"/>
            <a:endCxn id="115" idx="1"/>
          </p:cNvCxnSpPr>
          <p:nvPr/>
        </p:nvCxnSpPr>
        <p:spPr>
          <a:xfrm>
            <a:off x="6478147" y="2363995"/>
            <a:ext cx="574358" cy="835312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60" idx="1"/>
            <a:endCxn id="91" idx="1"/>
          </p:cNvCxnSpPr>
          <p:nvPr/>
        </p:nvCxnSpPr>
        <p:spPr>
          <a:xfrm flipV="1">
            <a:off x="5257271" y="2363999"/>
            <a:ext cx="1220876" cy="89931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>
            <a:stCxn id="91" idx="1"/>
            <a:endCxn id="130" idx="1"/>
          </p:cNvCxnSpPr>
          <p:nvPr/>
        </p:nvCxnSpPr>
        <p:spPr>
          <a:xfrm flipH="1">
            <a:off x="5594961" y="2363995"/>
            <a:ext cx="883188" cy="164525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组合 198"/>
          <p:cNvGrpSpPr>
            <a:grpSpLocks noChangeAspect="1"/>
          </p:cNvGrpSpPr>
          <p:nvPr/>
        </p:nvGrpSpPr>
        <p:grpSpPr>
          <a:xfrm>
            <a:off x="6870171" y="2717324"/>
            <a:ext cx="364669" cy="481982"/>
            <a:chOff x="781050" y="1752600"/>
            <a:chExt cx="1028700" cy="1371600"/>
          </a:xfrm>
        </p:grpSpPr>
        <p:sp>
          <p:nvSpPr>
            <p:cNvPr id="114" name="椭圆 113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流程图: 延期 114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6" name="直接连接符 115"/>
          <p:cNvCxnSpPr>
            <a:stCxn id="120" idx="1"/>
            <a:endCxn id="43" idx="0"/>
          </p:cNvCxnSpPr>
          <p:nvPr/>
        </p:nvCxnSpPr>
        <p:spPr>
          <a:xfrm flipV="1">
            <a:off x="4035180" y="4967563"/>
            <a:ext cx="1083739" cy="548769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71" idx="1"/>
            <a:endCxn id="120" idx="1"/>
          </p:cNvCxnSpPr>
          <p:nvPr/>
        </p:nvCxnSpPr>
        <p:spPr>
          <a:xfrm>
            <a:off x="2949114" y="4640959"/>
            <a:ext cx="1086066" cy="875373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组合 329"/>
          <p:cNvGrpSpPr>
            <a:grpSpLocks noChangeAspect="1"/>
          </p:cNvGrpSpPr>
          <p:nvPr/>
        </p:nvGrpSpPr>
        <p:grpSpPr>
          <a:xfrm>
            <a:off x="3852844" y="5034349"/>
            <a:ext cx="364669" cy="481982"/>
            <a:chOff x="781050" y="1752600"/>
            <a:chExt cx="1028700" cy="1371600"/>
          </a:xfrm>
        </p:grpSpPr>
        <p:sp>
          <p:nvSpPr>
            <p:cNvPr id="119" name="椭圆 118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流程图: 延期 119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1" name="直接连接符 120"/>
          <p:cNvCxnSpPr>
            <a:stCxn id="124" idx="1"/>
            <a:endCxn id="64" idx="1"/>
          </p:cNvCxnSpPr>
          <p:nvPr/>
        </p:nvCxnSpPr>
        <p:spPr>
          <a:xfrm flipH="1" flipV="1">
            <a:off x="1914741" y="3864990"/>
            <a:ext cx="341168" cy="1747916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组合 333"/>
          <p:cNvGrpSpPr>
            <a:grpSpLocks noChangeAspect="1"/>
          </p:cNvGrpSpPr>
          <p:nvPr/>
        </p:nvGrpSpPr>
        <p:grpSpPr>
          <a:xfrm>
            <a:off x="2073573" y="5130923"/>
            <a:ext cx="364669" cy="481982"/>
            <a:chOff x="781050" y="1752600"/>
            <a:chExt cx="1028700" cy="1371600"/>
          </a:xfrm>
        </p:grpSpPr>
        <p:sp>
          <p:nvSpPr>
            <p:cNvPr id="123" name="椭圆 122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流程图: 延期 123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5" name="组合 171"/>
          <p:cNvGrpSpPr>
            <a:grpSpLocks noChangeAspect="1"/>
          </p:cNvGrpSpPr>
          <p:nvPr/>
        </p:nvGrpSpPr>
        <p:grpSpPr>
          <a:xfrm>
            <a:off x="5339330" y="3318700"/>
            <a:ext cx="504927" cy="667360"/>
            <a:chOff x="781050" y="1752600"/>
            <a:chExt cx="1028700" cy="1371600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26" name="椭圆 125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流程图: 延期 126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组合 400"/>
          <p:cNvGrpSpPr>
            <a:grpSpLocks noChangeAspect="1"/>
          </p:cNvGrpSpPr>
          <p:nvPr/>
        </p:nvGrpSpPr>
        <p:grpSpPr>
          <a:xfrm>
            <a:off x="5412625" y="3527268"/>
            <a:ext cx="364669" cy="481982"/>
            <a:chOff x="781050" y="1752600"/>
            <a:chExt cx="1028700" cy="1371600"/>
          </a:xfrm>
        </p:grpSpPr>
        <p:sp>
          <p:nvSpPr>
            <p:cNvPr id="129" name="椭圆 128"/>
            <p:cNvSpPr/>
            <p:nvPr/>
          </p:nvSpPr>
          <p:spPr>
            <a:xfrm>
              <a:off x="990600" y="175260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流程图: 延期 129"/>
            <p:cNvSpPr/>
            <p:nvPr/>
          </p:nvSpPr>
          <p:spPr>
            <a:xfrm rot="16200000">
              <a:off x="914400" y="2228850"/>
              <a:ext cx="762000" cy="1028700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2014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  <p:bldP spid="17" grpId="0" animBg="1"/>
      <p:bldP spid="21" grpId="0" animBg="1"/>
      <p:bldP spid="31" grpId="0"/>
      <p:bldP spid="31" grpId="1"/>
      <p:bldP spid="32" grpId="0"/>
      <p:bldP spid="32" grpId="1"/>
      <p:bldP spid="33" grpId="0"/>
      <p:bldP spid="33" grpId="1"/>
      <p:bldP spid="38" grpId="0"/>
      <p:bldP spid="38" grpId="1"/>
      <p:bldP spid="43" grpId="0"/>
      <p:bldP spid="43" grpId="1"/>
      <p:bldP spid="48" grpId="0"/>
      <p:bldP spid="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2195736" y="1556792"/>
            <a:ext cx="4680000" cy="468000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26000">
                <a:srgbClr val="92D050"/>
              </a:gs>
              <a:gs pos="46000">
                <a:srgbClr val="D6EDB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6" descr="http://e.hiphotos.bdimg.com/album/w%3D2048/sign=3958e501a686c91708035539fd0572cf/0824ab18972bd4079968d2047a899e510eb309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79" y="275061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706093" y="1148387"/>
            <a:ext cx="5532572" cy="5339610"/>
            <a:chOff x="1151776" y="934299"/>
            <a:chExt cx="5532572" cy="5339610"/>
          </a:xfrm>
        </p:grpSpPr>
        <p:sp>
          <p:nvSpPr>
            <p:cNvPr id="12" name="椭圆 11"/>
            <p:cNvSpPr/>
            <p:nvPr/>
          </p:nvSpPr>
          <p:spPr>
            <a:xfrm>
              <a:off x="2246862" y="934299"/>
              <a:ext cx="914400" cy="914400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 smtClean="0">
                  <a:solidFill>
                    <a:schemeClr val="tx1"/>
                  </a:solidFill>
                </a:rPr>
                <a:t>人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713548" y="940290"/>
              <a:ext cx="914400" cy="914400"/>
            </a:xfrm>
            <a:prstGeom prst="ellipse">
              <a:avLst/>
            </a:prstGeom>
            <a:solidFill>
              <a:srgbClr val="9BD4FF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 smtClean="0">
                  <a:solidFill>
                    <a:schemeClr val="tx1"/>
                  </a:solidFill>
                </a:rPr>
                <a:t>车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51776" y="3284984"/>
              <a:ext cx="914400" cy="914400"/>
            </a:xfrm>
            <a:prstGeom prst="ellipse">
              <a:avLst/>
            </a:prstGeom>
            <a:solidFill>
              <a:srgbClr val="FFC00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1"/>
                  </a:solidFill>
                </a:rPr>
                <a:t>货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2411760" y="5359509"/>
              <a:ext cx="914400" cy="914400"/>
            </a:xfrm>
            <a:prstGeom prst="ellipse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tx1"/>
                  </a:solidFill>
                </a:rPr>
                <a:t>库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5769948" y="3146904"/>
              <a:ext cx="914400" cy="914400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 smtClean="0">
                  <a:solidFill>
                    <a:schemeClr val="tx1"/>
                  </a:solidFill>
                </a:rPr>
                <a:t>路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855548" y="5353518"/>
              <a:ext cx="914400" cy="914400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 smtClean="0">
                  <a:solidFill>
                    <a:schemeClr val="tx1"/>
                  </a:solidFill>
                </a:rPr>
                <a:t>店</a:t>
              </a:r>
              <a:endParaRPr lang="zh-CN" alt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标题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从物流视角看到的机会和挑战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1604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95288" y="158204"/>
            <a:ext cx="6234112" cy="729376"/>
          </a:xfrm>
        </p:spPr>
        <p:txBody>
          <a:bodyPr/>
          <a:lstStyle/>
          <a:p>
            <a:r>
              <a:rPr lang="zh-CN" altLang="en-US" dirty="0" smtClean="0"/>
              <a:t>一个协同社区的模型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2646488" y="2080089"/>
            <a:ext cx="3918298" cy="2261013"/>
          </a:xfrm>
          <a:prstGeom prst="ellipse">
            <a:avLst/>
          </a:prstGeom>
          <a:ln w="1016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供应链伙伴社区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289103" y="1675876"/>
            <a:ext cx="717342" cy="1033169"/>
            <a:chOff x="2813315" y="973837"/>
            <a:chExt cx="719385" cy="1033919"/>
          </a:xfrm>
        </p:grpSpPr>
        <p:grpSp>
          <p:nvGrpSpPr>
            <p:cNvPr id="11" name="组合 10"/>
            <p:cNvGrpSpPr>
              <a:grpSpLocks noChangeAspect="1"/>
            </p:cNvGrpSpPr>
            <p:nvPr/>
          </p:nvGrpSpPr>
          <p:grpSpPr>
            <a:xfrm>
              <a:off x="2902965" y="973837"/>
              <a:ext cx="504927" cy="667360"/>
              <a:chOff x="781050" y="1752600"/>
              <a:chExt cx="1028700" cy="1371600"/>
            </a:xfr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13" name="椭圆 12"/>
              <p:cNvSpPr/>
              <p:nvPr/>
            </p:nvSpPr>
            <p:spPr>
              <a:xfrm>
                <a:off x="990600" y="1752600"/>
                <a:ext cx="609600" cy="609600"/>
              </a:xfrm>
              <a:prstGeom prst="ellipse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" name="流程图: 延期 13"/>
              <p:cNvSpPr/>
              <p:nvPr/>
            </p:nvSpPr>
            <p:spPr>
              <a:xfrm rot="16200000">
                <a:off x="914400" y="2228850"/>
                <a:ext cx="762000" cy="1028700"/>
              </a:xfrm>
              <a:prstGeom prst="flowChartDelay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13315" y="1668956"/>
              <a:ext cx="719385" cy="33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货主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06250" y="1746652"/>
            <a:ext cx="919134" cy="1051402"/>
            <a:chOff x="5128586" y="909050"/>
            <a:chExt cx="921752" cy="1052166"/>
          </a:xfrm>
        </p:grpSpPr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5336998" y="909050"/>
              <a:ext cx="504927" cy="667360"/>
              <a:chOff x="781050" y="1752600"/>
              <a:chExt cx="1028700" cy="1371600"/>
            </a:xfr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18" name="椭圆 17"/>
              <p:cNvSpPr/>
              <p:nvPr/>
            </p:nvSpPr>
            <p:spPr>
              <a:xfrm>
                <a:off x="990600" y="1752600"/>
                <a:ext cx="609600" cy="609600"/>
              </a:xfrm>
              <a:prstGeom prst="ellipse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" name="流程图: 延期 18"/>
              <p:cNvSpPr/>
              <p:nvPr/>
            </p:nvSpPr>
            <p:spPr>
              <a:xfrm rot="16200000">
                <a:off x="914400" y="2228850"/>
                <a:ext cx="762000" cy="1028700"/>
              </a:xfrm>
              <a:prstGeom prst="flowChartDelay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128586" y="1622416"/>
              <a:ext cx="921752" cy="33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货主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766713" y="3310277"/>
            <a:ext cx="717342" cy="1031314"/>
            <a:chOff x="5257800" y="2351760"/>
            <a:chExt cx="719385" cy="1032063"/>
          </a:xfrm>
        </p:grpSpPr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>
              <a:off x="5365029" y="2351760"/>
              <a:ext cx="504927" cy="667360"/>
              <a:chOff x="781050" y="1752600"/>
              <a:chExt cx="1028700" cy="1371600"/>
            </a:xfr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23" name="椭圆 22"/>
              <p:cNvSpPr/>
              <p:nvPr/>
            </p:nvSpPr>
            <p:spPr>
              <a:xfrm>
                <a:off x="990600" y="1752600"/>
                <a:ext cx="609600" cy="609600"/>
              </a:xfrm>
              <a:prstGeom prst="ellipse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4" name="流程图: 延期 23"/>
              <p:cNvSpPr/>
              <p:nvPr/>
            </p:nvSpPr>
            <p:spPr>
              <a:xfrm rot="16200000">
                <a:off x="914400" y="2228850"/>
                <a:ext cx="762000" cy="1028700"/>
              </a:xfrm>
              <a:prstGeom prst="flowChartDelay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257800" y="3045023"/>
              <a:ext cx="719385" cy="33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货主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96956" y="3822281"/>
            <a:ext cx="717342" cy="1036429"/>
            <a:chOff x="3197808" y="2592007"/>
            <a:chExt cx="719385" cy="1037182"/>
          </a:xfrm>
        </p:grpSpPr>
        <p:grpSp>
          <p:nvGrpSpPr>
            <p:cNvPr id="26" name="组合 25"/>
            <p:cNvGrpSpPr>
              <a:grpSpLocks noChangeAspect="1"/>
            </p:cNvGrpSpPr>
            <p:nvPr/>
          </p:nvGrpSpPr>
          <p:grpSpPr>
            <a:xfrm>
              <a:off x="3305037" y="2592007"/>
              <a:ext cx="504927" cy="667360"/>
              <a:chOff x="781050" y="1752600"/>
              <a:chExt cx="1028700" cy="1371600"/>
            </a:xfr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28" name="椭圆 27"/>
              <p:cNvSpPr/>
              <p:nvPr/>
            </p:nvSpPr>
            <p:spPr>
              <a:xfrm>
                <a:off x="990600" y="1752600"/>
                <a:ext cx="609600" cy="609600"/>
              </a:xfrm>
              <a:prstGeom prst="ellipse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9" name="流程图: 延期 28"/>
              <p:cNvSpPr/>
              <p:nvPr/>
            </p:nvSpPr>
            <p:spPr>
              <a:xfrm rot="16200000">
                <a:off x="914400" y="2228850"/>
                <a:ext cx="762000" cy="1028700"/>
              </a:xfrm>
              <a:prstGeom prst="flowChartDelay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197808" y="3290389"/>
              <a:ext cx="719385" cy="33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货主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267744" y="2862268"/>
            <a:ext cx="717342" cy="1000047"/>
            <a:chOff x="1875414" y="1865110"/>
            <a:chExt cx="719385" cy="1000773"/>
          </a:xfrm>
        </p:grpSpPr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1982643" y="1865110"/>
              <a:ext cx="504927" cy="667360"/>
              <a:chOff x="781050" y="1752600"/>
              <a:chExt cx="1028700" cy="1371600"/>
            </a:xfr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33" name="椭圆 32"/>
              <p:cNvSpPr/>
              <p:nvPr/>
            </p:nvSpPr>
            <p:spPr>
              <a:xfrm>
                <a:off x="990600" y="1752600"/>
                <a:ext cx="609600" cy="609600"/>
              </a:xfrm>
              <a:prstGeom prst="ellipse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4" name="流程图: 延期 33"/>
              <p:cNvSpPr/>
              <p:nvPr/>
            </p:nvSpPr>
            <p:spPr>
              <a:xfrm rot="16200000">
                <a:off x="914400" y="2228850"/>
                <a:ext cx="762000" cy="1028700"/>
              </a:xfrm>
              <a:prstGeom prst="flowChartDelay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875414" y="2527083"/>
              <a:ext cx="719385" cy="33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货主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4181496" y="1859258"/>
            <a:ext cx="858235" cy="363269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承运商</a:t>
            </a:r>
          </a:p>
        </p:txBody>
      </p:sp>
      <p:sp>
        <p:nvSpPr>
          <p:cNvPr id="36" name="矩形 35"/>
          <p:cNvSpPr/>
          <p:nvPr/>
        </p:nvSpPr>
        <p:spPr>
          <a:xfrm>
            <a:off x="6016614" y="2788892"/>
            <a:ext cx="858235" cy="363269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承运商</a:t>
            </a:r>
          </a:p>
        </p:txBody>
      </p:sp>
      <p:sp>
        <p:nvSpPr>
          <p:cNvPr id="37" name="矩形 36"/>
          <p:cNvSpPr/>
          <p:nvPr/>
        </p:nvSpPr>
        <p:spPr>
          <a:xfrm>
            <a:off x="4726418" y="4062819"/>
            <a:ext cx="858235" cy="363269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承运商</a:t>
            </a:r>
          </a:p>
        </p:txBody>
      </p:sp>
      <p:sp>
        <p:nvSpPr>
          <p:cNvPr id="38" name="矩形 37"/>
          <p:cNvSpPr/>
          <p:nvPr/>
        </p:nvSpPr>
        <p:spPr>
          <a:xfrm>
            <a:off x="2715558" y="3874894"/>
            <a:ext cx="858235" cy="363269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承运商</a:t>
            </a:r>
          </a:p>
        </p:txBody>
      </p:sp>
      <p:sp>
        <p:nvSpPr>
          <p:cNvPr id="39" name="矩形 38"/>
          <p:cNvSpPr/>
          <p:nvPr/>
        </p:nvSpPr>
        <p:spPr>
          <a:xfrm>
            <a:off x="2321893" y="2334226"/>
            <a:ext cx="858235" cy="363269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承运商</a:t>
            </a:r>
          </a:p>
        </p:txBody>
      </p:sp>
      <p:sp>
        <p:nvSpPr>
          <p:cNvPr id="40" name="矩形 39"/>
          <p:cNvSpPr/>
          <p:nvPr/>
        </p:nvSpPr>
        <p:spPr>
          <a:xfrm>
            <a:off x="1772094" y="4989287"/>
            <a:ext cx="1564369" cy="762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+mj-ea"/>
                <a:ea typeface="+mj-ea"/>
              </a:rPr>
              <a:t>让货主安心</a:t>
            </a:r>
            <a:endParaRPr lang="en-US" altLang="zh-CN" sz="1600" b="1" dirty="0" smtClean="0">
              <a:latin typeface="+mj-ea"/>
              <a:ea typeface="+mj-ea"/>
            </a:endParaRPr>
          </a:p>
          <a:p>
            <a:pPr algn="ctr"/>
            <a:r>
              <a:rPr lang="zh-CN" altLang="en-US" sz="1600" b="1" dirty="0">
                <a:latin typeface="+mj-ea"/>
                <a:ea typeface="+mj-ea"/>
              </a:rPr>
              <a:t>发货</a:t>
            </a:r>
          </a:p>
        </p:txBody>
      </p:sp>
      <p:sp>
        <p:nvSpPr>
          <p:cNvPr id="41" name="矩形 40"/>
          <p:cNvSpPr/>
          <p:nvPr/>
        </p:nvSpPr>
        <p:spPr>
          <a:xfrm>
            <a:off x="4111750" y="4999913"/>
            <a:ext cx="1696013" cy="762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+mj-ea"/>
                <a:ea typeface="+mj-ea"/>
              </a:rPr>
              <a:t>让承运商专注</a:t>
            </a:r>
            <a:endParaRPr lang="en-US" altLang="zh-CN" sz="1600" b="1" dirty="0" smtClean="0">
              <a:latin typeface="+mj-ea"/>
              <a:ea typeface="+mj-ea"/>
            </a:endParaRPr>
          </a:p>
          <a:p>
            <a:pPr algn="ctr"/>
            <a:r>
              <a:rPr lang="zh-CN" altLang="en-US" sz="1600" b="1" dirty="0" smtClean="0">
                <a:latin typeface="+mj-ea"/>
                <a:ea typeface="+mj-ea"/>
              </a:rPr>
              <a:t>运货</a:t>
            </a:r>
            <a:endParaRPr lang="zh-CN" altLang="en-US" sz="1600" b="1" dirty="0">
              <a:latin typeface="+mj-ea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519958" y="4989287"/>
            <a:ext cx="1532360" cy="762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+mj-ea"/>
                <a:ea typeface="+mj-ea"/>
              </a:rPr>
              <a:t>让收货方放心</a:t>
            </a:r>
            <a:endParaRPr lang="en-US" altLang="zh-CN" sz="1600" b="1" dirty="0" smtClean="0">
              <a:latin typeface="+mj-ea"/>
              <a:ea typeface="+mj-ea"/>
            </a:endParaRPr>
          </a:p>
          <a:p>
            <a:pPr algn="ctr"/>
            <a:r>
              <a:rPr lang="zh-CN" altLang="en-US" sz="1600" b="1" dirty="0">
                <a:latin typeface="+mj-ea"/>
                <a:ea typeface="+mj-ea"/>
              </a:rPr>
              <a:t>收货</a:t>
            </a:r>
          </a:p>
        </p:txBody>
      </p:sp>
      <p:cxnSp>
        <p:nvCxnSpPr>
          <p:cNvPr id="43" name="直接箭头连接符 42"/>
          <p:cNvCxnSpPr>
            <a:stCxn id="40" idx="3"/>
            <a:endCxn id="41" idx="1"/>
          </p:cNvCxnSpPr>
          <p:nvPr/>
        </p:nvCxnSpPr>
        <p:spPr>
          <a:xfrm>
            <a:off x="3336463" y="5370287"/>
            <a:ext cx="775287" cy="10626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41" idx="3"/>
            <a:endCxn id="42" idx="1"/>
          </p:cNvCxnSpPr>
          <p:nvPr/>
        </p:nvCxnSpPr>
        <p:spPr>
          <a:xfrm flipV="1">
            <a:off x="5807763" y="5370287"/>
            <a:ext cx="712195" cy="10626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1237248" y="5824078"/>
            <a:ext cx="7151176" cy="5504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+mj-ea"/>
                <a:ea typeface="+mj-ea"/>
              </a:rPr>
              <a:t>让“货”看到、管到、追溯到</a:t>
            </a:r>
          </a:p>
        </p:txBody>
      </p:sp>
    </p:spTree>
    <p:extLst>
      <p:ext uri="{BB962C8B-B14F-4D97-AF65-F5344CB8AC3E}">
        <p14:creationId xmlns:p14="http://schemas.microsoft.com/office/powerpoint/2010/main" val="1639758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R1xpR4DEOzX4RUk0u_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R1xpR4DEOzX4RUk0u_Nw"/>
</p:tagLst>
</file>

<file path=ppt/theme/theme1.xml><?xml version="1.0" encoding="utf-8"?>
<a:theme xmlns:a="http://schemas.openxmlformats.org/drawingml/2006/main" name="2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微软雅黑"/>
        <a:ea typeface="微软雅黑"/>
        <a:cs typeface="宋体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 sz="2000" b="1" dirty="0" smtClean="0">
            <a:latin typeface="+mj-ea"/>
            <a:ea typeface="+mj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  <a:txDef>
      <a:spPr/>
      <a:bodyPr wrap="none" rtlCol="0">
        <a:noAutofit/>
      </a:bodyPr>
      <a:lstStyle>
        <a:defPPr>
          <a:defRPr dirty="0" smtClean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tx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微软雅黑"/>
        <a:ea typeface="微软雅黑"/>
        <a:cs typeface="宋体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92D050"/>
            </a:gs>
            <a:gs pos="36000">
              <a:srgbClr val="92D050"/>
            </a:gs>
            <a:gs pos="100000">
              <a:srgbClr val="D6EDBD"/>
            </a:gs>
          </a:gsLst>
          <a:lin ang="189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默认设计模板">
  <a:themeElements>
    <a:clrScheme name="3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默认设计模板">
      <a:majorFont>
        <a:latin typeface="微软雅黑"/>
        <a:ea typeface="微软雅黑"/>
        <a:cs typeface="宋体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微软雅黑"/>
        <a:ea typeface="微软雅黑"/>
        <a:cs typeface="宋体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微软雅黑"/>
        <a:ea typeface="微软雅黑"/>
        <a:cs typeface="宋体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微软雅黑"/>
        <a:ea typeface="微软雅黑"/>
        <a:cs typeface="宋体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92D050"/>
            </a:gs>
            <a:gs pos="36000">
              <a:srgbClr val="92D050"/>
            </a:gs>
            <a:gs pos="100000">
              <a:srgbClr val="D6EDBD"/>
            </a:gs>
          </a:gsLst>
          <a:lin ang="189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微软雅黑"/>
        <a:ea typeface="微软雅黑"/>
        <a:cs typeface="宋体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92D050"/>
            </a:gs>
            <a:gs pos="36000">
              <a:srgbClr val="92D050"/>
            </a:gs>
            <a:gs pos="100000">
              <a:srgbClr val="D6EDBD"/>
            </a:gs>
          </a:gsLst>
          <a:lin ang="189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微软雅黑"/>
        <a:ea typeface="微软雅黑"/>
        <a:cs typeface="宋体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92D050"/>
            </a:gs>
            <a:gs pos="36000">
              <a:srgbClr val="92D050"/>
            </a:gs>
            <a:gs pos="100000">
              <a:srgbClr val="D6EDBD"/>
            </a:gs>
          </a:gsLst>
          <a:lin ang="189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微软雅黑"/>
        <a:ea typeface="微软雅黑"/>
        <a:cs typeface="宋体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92D050"/>
            </a:gs>
            <a:gs pos="36000">
              <a:srgbClr val="92D050"/>
            </a:gs>
            <a:gs pos="100000">
              <a:srgbClr val="D6EDBD"/>
            </a:gs>
          </a:gsLst>
          <a:lin ang="189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微软雅黑"/>
        <a:ea typeface="微软雅黑"/>
        <a:cs typeface="宋体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10643</TotalTime>
  <Words>1200</Words>
  <Application>Microsoft Office PowerPoint</Application>
  <PresentationFormat>全屏显示(4:3)</PresentationFormat>
  <Paragraphs>198</Paragraphs>
  <Slides>18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10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2_默认设计模板</vt:lpstr>
      <vt:lpstr>3_默认设计模板</vt:lpstr>
      <vt:lpstr>4_默认设计模板</vt:lpstr>
      <vt:lpstr>5_默认设计模板</vt:lpstr>
      <vt:lpstr>6_默认设计模板</vt:lpstr>
      <vt:lpstr>7_默认设计模板</vt:lpstr>
      <vt:lpstr>8_默认设计模板</vt:lpstr>
      <vt:lpstr>9_默认设计模板</vt:lpstr>
      <vt:lpstr>10_默认设计模板</vt:lpstr>
      <vt:lpstr>11_默认设计模板</vt:lpstr>
      <vt:lpstr>PowerPoint 演示文稿</vt:lpstr>
      <vt:lpstr>传统行业和企业在互联网时代迎来新的机遇</vt:lpstr>
      <vt:lpstr>IBM在中国面向行业的联合创新实验室和技术联盟</vt:lpstr>
      <vt:lpstr>我们如何看待供应链和物流</vt:lpstr>
      <vt:lpstr>Gartner指出了供应链领域出现的三个突出趋势：</vt:lpstr>
      <vt:lpstr>供应链的大变革正在开始</vt:lpstr>
      <vt:lpstr>从供应链角度看到的机遇</vt:lpstr>
      <vt:lpstr>从物流视角看到的机会和挑战</vt:lpstr>
      <vt:lpstr>一个协同社区的模型</vt:lpstr>
      <vt:lpstr>支持供应链变革的技术</vt:lpstr>
      <vt:lpstr>技术平台的理念：软件即服务，智慧即服务，一切皆服务</vt:lpstr>
      <vt:lpstr>危化物流面临的挑战</vt:lpstr>
      <vt:lpstr>客户案例：危化物流的案例</vt:lpstr>
      <vt:lpstr>食品冷链物流存在的挑战</vt:lpstr>
      <vt:lpstr>一家咖啡连锁的案例</vt:lpstr>
      <vt:lpstr>公司介绍</vt:lpstr>
      <vt:lpstr>愿景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yz</dc:creator>
  <cp:lastModifiedBy>Eric Zhou</cp:lastModifiedBy>
  <cp:revision>1392</cp:revision>
  <cp:lastPrinted>1601-01-01T00:00:00Z</cp:lastPrinted>
  <dcterms:created xsi:type="dcterms:W3CDTF">2013-08-08T01:11:23Z</dcterms:created>
  <dcterms:modified xsi:type="dcterms:W3CDTF">2014-11-16T09:41:50Z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